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A_67E1F534.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2E_954ECF8C.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4"/>
  </p:notesMasterIdLst>
  <p:handoutMasterIdLst>
    <p:handoutMasterId r:id="rId45"/>
  </p:handoutMasterIdLst>
  <p:sldIdLst>
    <p:sldId id="256" r:id="rId5"/>
    <p:sldId id="257" r:id="rId6"/>
    <p:sldId id="299" r:id="rId7"/>
    <p:sldId id="286" r:id="rId8"/>
    <p:sldId id="266" r:id="rId9"/>
    <p:sldId id="290" r:id="rId10"/>
    <p:sldId id="298" r:id="rId11"/>
    <p:sldId id="300" r:id="rId12"/>
    <p:sldId id="278" r:id="rId13"/>
    <p:sldId id="291" r:id="rId14"/>
    <p:sldId id="302" r:id="rId15"/>
    <p:sldId id="301" r:id="rId16"/>
    <p:sldId id="287" r:id="rId17"/>
    <p:sldId id="293" r:id="rId18"/>
    <p:sldId id="294" r:id="rId19"/>
    <p:sldId id="304" r:id="rId20"/>
    <p:sldId id="305" r:id="rId21"/>
    <p:sldId id="295" r:id="rId22"/>
    <p:sldId id="306" r:id="rId23"/>
    <p:sldId id="307" r:id="rId24"/>
    <p:sldId id="292" r:id="rId25"/>
    <p:sldId id="288" r:id="rId26"/>
    <p:sldId id="296" r:id="rId27"/>
    <p:sldId id="308" r:id="rId28"/>
    <p:sldId id="309" r:id="rId29"/>
    <p:sldId id="310" r:id="rId30"/>
    <p:sldId id="289" r:id="rId31"/>
    <p:sldId id="297" r:id="rId32"/>
    <p:sldId id="311" r:id="rId33"/>
    <p:sldId id="312" r:id="rId34"/>
    <p:sldId id="271" r:id="rId35"/>
    <p:sldId id="279" r:id="rId36"/>
    <p:sldId id="258" r:id="rId37"/>
    <p:sldId id="280" r:id="rId38"/>
    <p:sldId id="281" r:id="rId39"/>
    <p:sldId id="282" r:id="rId40"/>
    <p:sldId id="283" r:id="rId41"/>
    <p:sldId id="284" r:id="rId42"/>
    <p:sldId id="28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0DFC83-0B1C-3C9F-E09C-3EA1DB002355}" name="Connor Fegley" initials="CF" userId="S::Connor@nxthumans.com::ea4727d0-5bcb-4cb0-aaad-41781027557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4B824"/>
    <a:srgbClr val="EE7723"/>
    <a:srgbClr val="F3BD1F"/>
    <a:srgbClr val="E66F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BADFC-408F-46BF-BB5D-E18783F90EAF}" v="2" dt="2025-08-05T20:38:40.594"/>
    <p1510:client id="{A8955C59-B1D4-2C45-A74C-B6D1FB08BE6A}" v="901" dt="2025-08-06T13:30:58.5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02" autoAdjust="0"/>
    <p:restoredTop sz="90662" autoAdjust="0"/>
  </p:normalViewPr>
  <p:slideViewPr>
    <p:cSldViewPr snapToGrid="0">
      <p:cViewPr>
        <p:scale>
          <a:sx n="101" d="100"/>
          <a:sy n="101" d="100"/>
        </p:scale>
        <p:origin x="1224" y="576"/>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Fegley" userId="ea4727d0-5bcb-4cb0-aaad-41781027557c" providerId="ADAL" clId="{540AE4E9-F095-6B4C-898D-112211DF4B35}"/>
    <pc:docChg chg="modSld">
      <pc:chgData name="Connor Fegley" userId="ea4727d0-5bcb-4cb0-aaad-41781027557c" providerId="ADAL" clId="{540AE4E9-F095-6B4C-898D-112211DF4B35}" dt="2025-08-02T21:25:38.005" v="33" actId="115"/>
      <pc:docMkLst>
        <pc:docMk/>
      </pc:docMkLst>
      <pc:sldChg chg="modSp">
        <pc:chgData name="Connor Fegley" userId="ea4727d0-5bcb-4cb0-aaad-41781027557c" providerId="ADAL" clId="{540AE4E9-F095-6B4C-898D-112211DF4B35}" dt="2025-08-02T21:25:38.005" v="33" actId="115"/>
        <pc:sldMkLst>
          <pc:docMk/>
          <pc:sldMk cId="1742861620" sldId="266"/>
        </pc:sldMkLst>
        <pc:spChg chg="mod">
          <ac:chgData name="Connor Fegley" userId="ea4727d0-5bcb-4cb0-aaad-41781027557c" providerId="ADAL" clId="{540AE4E9-F095-6B4C-898D-112211DF4B35}" dt="2025-08-02T21:23:08.488" v="0" actId="1076"/>
          <ac:spMkLst>
            <pc:docMk/>
            <pc:sldMk cId="1742861620" sldId="266"/>
            <ac:spMk id="2" creationId="{4518FC28-E0BD-4387-B8BE-9965D1A57FF1}"/>
          </ac:spMkLst>
        </pc:spChg>
        <pc:spChg chg="mod">
          <ac:chgData name="Connor Fegley" userId="ea4727d0-5bcb-4cb0-aaad-41781027557c" providerId="ADAL" clId="{540AE4E9-F095-6B4C-898D-112211DF4B35}" dt="2025-08-02T21:25:38.005" v="33" actId="115"/>
          <ac:spMkLst>
            <pc:docMk/>
            <pc:sldMk cId="1742861620" sldId="266"/>
            <ac:spMk id="3" creationId="{FED19BCA-B61F-4EA6-A1FB-CCA3BD8506FB}"/>
          </ac:spMkLst>
        </pc:spChg>
      </pc:sldChg>
    </pc:docChg>
  </pc:docChgLst>
  <pc:docChgLst>
    <pc:chgData name="Connor Fegley" userId="ea4727d0-5bcb-4cb0-aaad-41781027557c" providerId="ADAL" clId="{A8955C59-B1D4-2C45-A74C-B6D1FB08BE6A}"/>
    <pc:docChg chg="undo custSel addSld delSld modSld sldOrd">
      <pc:chgData name="Connor Fegley" userId="ea4727d0-5bcb-4cb0-aaad-41781027557c" providerId="ADAL" clId="{A8955C59-B1D4-2C45-A74C-B6D1FB08BE6A}" dt="2025-08-06T13:31:35.312" v="2583" actId="1076"/>
      <pc:docMkLst>
        <pc:docMk/>
      </pc:docMkLst>
      <pc:sldChg chg="modSp mod">
        <pc:chgData name="Connor Fegley" userId="ea4727d0-5bcb-4cb0-aaad-41781027557c" providerId="ADAL" clId="{A8955C59-B1D4-2C45-A74C-B6D1FB08BE6A}" dt="2025-08-05T18:17:16.641" v="315" actId="20577"/>
        <pc:sldMkLst>
          <pc:docMk/>
          <pc:sldMk cId="2586058810" sldId="256"/>
        </pc:sldMkLst>
        <pc:spChg chg="mod">
          <ac:chgData name="Connor Fegley" userId="ea4727d0-5bcb-4cb0-aaad-41781027557c" providerId="ADAL" clId="{A8955C59-B1D4-2C45-A74C-B6D1FB08BE6A}" dt="2025-08-05T18:17:16.641" v="315" actId="20577"/>
          <ac:spMkLst>
            <pc:docMk/>
            <pc:sldMk cId="2586058810" sldId="256"/>
            <ac:spMk id="2" creationId="{CFE75451-6A4B-484B-9ED1-353CCE25B0F4}"/>
          </ac:spMkLst>
        </pc:spChg>
      </pc:sldChg>
      <pc:sldChg chg="modSp mod">
        <pc:chgData name="Connor Fegley" userId="ea4727d0-5bcb-4cb0-aaad-41781027557c" providerId="ADAL" clId="{A8955C59-B1D4-2C45-A74C-B6D1FB08BE6A}" dt="2025-08-05T20:38:09.358" v="1212" actId="20577"/>
        <pc:sldMkLst>
          <pc:docMk/>
          <pc:sldMk cId="1742861620" sldId="266"/>
        </pc:sldMkLst>
        <pc:spChg chg="mod">
          <ac:chgData name="Connor Fegley" userId="ea4727d0-5bcb-4cb0-aaad-41781027557c" providerId="ADAL" clId="{A8955C59-B1D4-2C45-A74C-B6D1FB08BE6A}" dt="2025-08-05T18:14:29.765" v="275" actId="1076"/>
          <ac:spMkLst>
            <pc:docMk/>
            <pc:sldMk cId="1742861620" sldId="266"/>
            <ac:spMk id="2" creationId="{4518FC28-E0BD-4387-B8BE-9965D1A57FF1}"/>
          </ac:spMkLst>
        </pc:spChg>
        <pc:spChg chg="mod">
          <ac:chgData name="Connor Fegley" userId="ea4727d0-5bcb-4cb0-aaad-41781027557c" providerId="ADAL" clId="{A8955C59-B1D4-2C45-A74C-B6D1FB08BE6A}" dt="2025-08-05T20:38:09.358" v="1212" actId="20577"/>
          <ac:spMkLst>
            <pc:docMk/>
            <pc:sldMk cId="1742861620" sldId="266"/>
            <ac:spMk id="3" creationId="{FED19BCA-B61F-4EA6-A1FB-CCA3BD8506FB}"/>
          </ac:spMkLst>
        </pc:spChg>
      </pc:sldChg>
      <pc:sldChg chg="addSp modSp mod">
        <pc:chgData name="Connor Fegley" userId="ea4727d0-5bcb-4cb0-aaad-41781027557c" providerId="ADAL" clId="{A8955C59-B1D4-2C45-A74C-B6D1FB08BE6A}" dt="2025-08-05T20:41:02.521" v="1225" actId="207"/>
        <pc:sldMkLst>
          <pc:docMk/>
          <pc:sldMk cId="1600290456" sldId="287"/>
        </pc:sldMkLst>
        <pc:spChg chg="mod">
          <ac:chgData name="Connor Fegley" userId="ea4727d0-5bcb-4cb0-aaad-41781027557c" providerId="ADAL" clId="{A8955C59-B1D4-2C45-A74C-B6D1FB08BE6A}" dt="2025-08-05T20:40:42.319" v="1222" actId="121"/>
          <ac:spMkLst>
            <pc:docMk/>
            <pc:sldMk cId="1600290456" sldId="287"/>
            <ac:spMk id="2" creationId="{186787BA-4BE1-1D32-E8C0-B9DEBC7CEA61}"/>
          </ac:spMkLst>
        </pc:spChg>
        <pc:spChg chg="add mod">
          <ac:chgData name="Connor Fegley" userId="ea4727d0-5bcb-4cb0-aaad-41781027557c" providerId="ADAL" clId="{A8955C59-B1D4-2C45-A74C-B6D1FB08BE6A}" dt="2025-08-05T20:41:02.521" v="1225" actId="207"/>
          <ac:spMkLst>
            <pc:docMk/>
            <pc:sldMk cId="1600290456" sldId="287"/>
            <ac:spMk id="4" creationId="{9EDC3494-6EA3-F3B8-C3CD-0FD9219EE801}"/>
          </ac:spMkLst>
        </pc:spChg>
      </pc:sldChg>
      <pc:sldChg chg="addSp delSp modSp mod">
        <pc:chgData name="Connor Fegley" userId="ea4727d0-5bcb-4cb0-aaad-41781027557c" providerId="ADAL" clId="{A8955C59-B1D4-2C45-A74C-B6D1FB08BE6A}" dt="2025-08-05T18:30:21.806" v="615" actId="1036"/>
        <pc:sldMkLst>
          <pc:docMk/>
          <pc:sldMk cId="1742691261" sldId="290"/>
        </pc:sldMkLst>
        <pc:spChg chg="mod">
          <ac:chgData name="Connor Fegley" userId="ea4727d0-5bcb-4cb0-aaad-41781027557c" providerId="ADAL" clId="{A8955C59-B1D4-2C45-A74C-B6D1FB08BE6A}" dt="2025-08-05T18:17:37.735" v="318" actId="1076"/>
          <ac:spMkLst>
            <pc:docMk/>
            <pc:sldMk cId="1742691261" sldId="290"/>
            <ac:spMk id="2" creationId="{70C74DF9-88B1-6FCB-5619-5A24311CD4D0}"/>
          </ac:spMkLst>
        </pc:spChg>
        <pc:spChg chg="add del mod">
          <ac:chgData name="Connor Fegley" userId="ea4727d0-5bcb-4cb0-aaad-41781027557c" providerId="ADAL" clId="{A8955C59-B1D4-2C45-A74C-B6D1FB08BE6A}" dt="2025-08-05T18:20:16.468" v="354" actId="478"/>
          <ac:spMkLst>
            <pc:docMk/>
            <pc:sldMk cId="1742691261" sldId="290"/>
            <ac:spMk id="4" creationId="{9F6DD3CB-19F4-6D6F-5A64-FECDF9BC7385}"/>
          </ac:spMkLst>
        </pc:spChg>
        <pc:spChg chg="add del mod">
          <ac:chgData name="Connor Fegley" userId="ea4727d0-5bcb-4cb0-aaad-41781027557c" providerId="ADAL" clId="{A8955C59-B1D4-2C45-A74C-B6D1FB08BE6A}" dt="2025-08-05T18:20:16.468" v="354" actId="478"/>
          <ac:spMkLst>
            <pc:docMk/>
            <pc:sldMk cId="1742691261" sldId="290"/>
            <ac:spMk id="6" creationId="{C0839AA0-9FA2-D312-35DC-251AB33C8981}"/>
          </ac:spMkLst>
        </pc:spChg>
        <pc:spChg chg="del mod">
          <ac:chgData name="Connor Fegley" userId="ea4727d0-5bcb-4cb0-aaad-41781027557c" providerId="ADAL" clId="{A8955C59-B1D4-2C45-A74C-B6D1FB08BE6A}" dt="2025-08-05T18:20:14.380" v="353" actId="478"/>
          <ac:spMkLst>
            <pc:docMk/>
            <pc:sldMk cId="1742691261" sldId="290"/>
            <ac:spMk id="7" creationId="{A95AAB81-52E9-14D9-B1A3-9CCC6DB75E45}"/>
          </ac:spMkLst>
        </pc:spChg>
        <pc:spChg chg="del mod">
          <ac:chgData name="Connor Fegley" userId="ea4727d0-5bcb-4cb0-aaad-41781027557c" providerId="ADAL" clId="{A8955C59-B1D4-2C45-A74C-B6D1FB08BE6A}" dt="2025-08-05T18:20:14.380" v="353" actId="478"/>
          <ac:spMkLst>
            <pc:docMk/>
            <pc:sldMk cId="1742691261" sldId="290"/>
            <ac:spMk id="9" creationId="{C7DE9D12-6B80-D25F-5D0E-FCAFF361D4EE}"/>
          </ac:spMkLst>
        </pc:spChg>
        <pc:spChg chg="del mod">
          <ac:chgData name="Connor Fegley" userId="ea4727d0-5bcb-4cb0-aaad-41781027557c" providerId="ADAL" clId="{A8955C59-B1D4-2C45-A74C-B6D1FB08BE6A}" dt="2025-08-05T18:20:14.380" v="353" actId="478"/>
          <ac:spMkLst>
            <pc:docMk/>
            <pc:sldMk cId="1742691261" sldId="290"/>
            <ac:spMk id="10" creationId="{DDD4D45D-E96F-8265-8318-1CAE20F6C88A}"/>
          </ac:spMkLst>
        </pc:spChg>
        <pc:spChg chg="del mod">
          <ac:chgData name="Connor Fegley" userId="ea4727d0-5bcb-4cb0-aaad-41781027557c" providerId="ADAL" clId="{A8955C59-B1D4-2C45-A74C-B6D1FB08BE6A}" dt="2025-08-05T18:20:14.380" v="353" actId="478"/>
          <ac:spMkLst>
            <pc:docMk/>
            <pc:sldMk cId="1742691261" sldId="290"/>
            <ac:spMk id="11" creationId="{CD340A70-634B-EF4F-40C0-31950F9B6997}"/>
          </ac:spMkLst>
        </pc:spChg>
        <pc:spChg chg="del mod">
          <ac:chgData name="Connor Fegley" userId="ea4727d0-5bcb-4cb0-aaad-41781027557c" providerId="ADAL" clId="{A8955C59-B1D4-2C45-A74C-B6D1FB08BE6A}" dt="2025-08-05T18:20:14.380" v="353" actId="478"/>
          <ac:spMkLst>
            <pc:docMk/>
            <pc:sldMk cId="1742691261" sldId="290"/>
            <ac:spMk id="12" creationId="{E17322A6-5878-A464-C17A-2815AAFAF6F9}"/>
          </ac:spMkLst>
        </pc:spChg>
        <pc:spChg chg="add mod">
          <ac:chgData name="Connor Fegley" userId="ea4727d0-5bcb-4cb0-aaad-41781027557c" providerId="ADAL" clId="{A8955C59-B1D4-2C45-A74C-B6D1FB08BE6A}" dt="2025-08-05T18:22:05.391" v="376" actId="1076"/>
          <ac:spMkLst>
            <pc:docMk/>
            <pc:sldMk cId="1742691261" sldId="290"/>
            <ac:spMk id="14" creationId="{AB1C9643-F7EF-8024-61D3-7AEEC7478F1B}"/>
          </ac:spMkLst>
        </pc:spChg>
        <pc:spChg chg="add mod">
          <ac:chgData name="Connor Fegley" userId="ea4727d0-5bcb-4cb0-aaad-41781027557c" providerId="ADAL" clId="{A8955C59-B1D4-2C45-A74C-B6D1FB08BE6A}" dt="2025-08-05T18:30:21.806" v="615" actId="1036"/>
          <ac:spMkLst>
            <pc:docMk/>
            <pc:sldMk cId="1742691261" sldId="290"/>
            <ac:spMk id="16" creationId="{6D3C4240-A1F8-6D99-1ECD-7CC8A2E4F76B}"/>
          </ac:spMkLst>
        </pc:spChg>
        <pc:spChg chg="add mod">
          <ac:chgData name="Connor Fegley" userId="ea4727d0-5bcb-4cb0-aaad-41781027557c" providerId="ADAL" clId="{A8955C59-B1D4-2C45-A74C-B6D1FB08BE6A}" dt="2025-08-05T18:22:25.959" v="384" actId="1076"/>
          <ac:spMkLst>
            <pc:docMk/>
            <pc:sldMk cId="1742691261" sldId="290"/>
            <ac:spMk id="18" creationId="{EC6DA17E-30C4-E69D-24E9-73CE9B3AFDE4}"/>
          </ac:spMkLst>
        </pc:spChg>
        <pc:spChg chg="del mod">
          <ac:chgData name="Connor Fegley" userId="ea4727d0-5bcb-4cb0-aaad-41781027557c" providerId="ADAL" clId="{A8955C59-B1D4-2C45-A74C-B6D1FB08BE6A}" dt="2025-08-05T18:20:14.380" v="353" actId="478"/>
          <ac:spMkLst>
            <pc:docMk/>
            <pc:sldMk cId="1742691261" sldId="290"/>
            <ac:spMk id="35" creationId="{7A8E70AE-71F4-B50E-2DE0-F9E39839664E}"/>
          </ac:spMkLst>
        </pc:spChg>
      </pc:sldChg>
      <pc:sldChg chg="addSp modSp mod">
        <pc:chgData name="Connor Fegley" userId="ea4727d0-5bcb-4cb0-aaad-41781027557c" providerId="ADAL" clId="{A8955C59-B1D4-2C45-A74C-B6D1FB08BE6A}" dt="2025-08-05T18:38:57.267" v="975" actId="207"/>
        <pc:sldMkLst>
          <pc:docMk/>
          <pc:sldMk cId="379872188" sldId="291"/>
        </pc:sldMkLst>
        <pc:spChg chg="mod">
          <ac:chgData name="Connor Fegley" userId="ea4727d0-5bcb-4cb0-aaad-41781027557c" providerId="ADAL" clId="{A8955C59-B1D4-2C45-A74C-B6D1FB08BE6A}" dt="2025-08-05T18:33:27.541" v="646"/>
          <ac:spMkLst>
            <pc:docMk/>
            <pc:sldMk cId="379872188" sldId="291"/>
            <ac:spMk id="3" creationId="{503182AC-0D84-CFB0-CEF7-19FE358B2FFF}"/>
          </ac:spMkLst>
        </pc:spChg>
        <pc:spChg chg="add mod">
          <ac:chgData name="Connor Fegley" userId="ea4727d0-5bcb-4cb0-aaad-41781027557c" providerId="ADAL" clId="{A8955C59-B1D4-2C45-A74C-B6D1FB08BE6A}" dt="2025-08-05T18:37:59.500" v="951" actId="404"/>
          <ac:spMkLst>
            <pc:docMk/>
            <pc:sldMk cId="379872188" sldId="291"/>
            <ac:spMk id="4" creationId="{BB1F5860-6035-37A2-02D1-E0ECCCD096AE}"/>
          </ac:spMkLst>
        </pc:spChg>
        <pc:spChg chg="mod">
          <ac:chgData name="Connor Fegley" userId="ea4727d0-5bcb-4cb0-aaad-41781027557c" providerId="ADAL" clId="{A8955C59-B1D4-2C45-A74C-B6D1FB08BE6A}" dt="2025-08-05T18:38:42.416" v="974" actId="1076"/>
          <ac:spMkLst>
            <pc:docMk/>
            <pc:sldMk cId="379872188" sldId="291"/>
            <ac:spMk id="6" creationId="{F0A2E9BF-410C-5B94-C1F6-78E4EDD24043}"/>
          </ac:spMkLst>
        </pc:spChg>
        <pc:spChg chg="add mod">
          <ac:chgData name="Connor Fegley" userId="ea4727d0-5bcb-4cb0-aaad-41781027557c" providerId="ADAL" clId="{A8955C59-B1D4-2C45-A74C-B6D1FB08BE6A}" dt="2025-08-05T18:38:57.267" v="975" actId="207"/>
          <ac:spMkLst>
            <pc:docMk/>
            <pc:sldMk cId="379872188" sldId="291"/>
            <ac:spMk id="7" creationId="{71B5FFA0-15CC-CDC6-2664-68710642C7C3}"/>
          </ac:spMkLst>
        </pc:spChg>
        <pc:graphicFrameChg chg="mod modGraphic">
          <ac:chgData name="Connor Fegley" userId="ea4727d0-5bcb-4cb0-aaad-41781027557c" providerId="ADAL" clId="{A8955C59-B1D4-2C45-A74C-B6D1FB08BE6A}" dt="2025-08-05T18:38:05.501" v="952" actId="404"/>
          <ac:graphicFrameMkLst>
            <pc:docMk/>
            <pc:sldMk cId="379872188" sldId="291"/>
            <ac:graphicFrameMk id="10" creationId="{ECECF84E-779A-A6A7-1C28-518A142BEF28}"/>
          </ac:graphicFrameMkLst>
        </pc:graphicFrameChg>
      </pc:sldChg>
      <pc:sldChg chg="mod modShow">
        <pc:chgData name="Connor Fegley" userId="ea4727d0-5bcb-4cb0-aaad-41781027557c" providerId="ADAL" clId="{A8955C59-B1D4-2C45-A74C-B6D1FB08BE6A}" dt="2025-08-06T12:34:50.270" v="2022" actId="729"/>
        <pc:sldMkLst>
          <pc:docMk/>
          <pc:sldMk cId="2356376667" sldId="292"/>
        </pc:sldMkLst>
      </pc:sldChg>
      <pc:sldChg chg="addSp delSp modSp mod modShow">
        <pc:chgData name="Connor Fegley" userId="ea4727d0-5bcb-4cb0-aaad-41781027557c" providerId="ADAL" clId="{A8955C59-B1D4-2C45-A74C-B6D1FB08BE6A}" dt="2025-08-05T20:41:18.118" v="1226" actId="729"/>
        <pc:sldMkLst>
          <pc:docMk/>
          <pc:sldMk cId="2868166241" sldId="293"/>
        </pc:sldMkLst>
        <pc:spChg chg="mod">
          <ac:chgData name="Connor Fegley" userId="ea4727d0-5bcb-4cb0-aaad-41781027557c" providerId="ADAL" clId="{A8955C59-B1D4-2C45-A74C-B6D1FB08BE6A}" dt="2025-08-02T19:44:05.303" v="266" actId="1036"/>
          <ac:spMkLst>
            <pc:docMk/>
            <pc:sldMk cId="2868166241" sldId="293"/>
            <ac:spMk id="17" creationId="{DC6BFC01-AC8A-9550-C733-FAB229334A48}"/>
          </ac:spMkLst>
        </pc:spChg>
        <pc:spChg chg="mod">
          <ac:chgData name="Connor Fegley" userId="ea4727d0-5bcb-4cb0-aaad-41781027557c" providerId="ADAL" clId="{A8955C59-B1D4-2C45-A74C-B6D1FB08BE6A}" dt="2025-08-02T19:44:01.299" v="253" actId="1035"/>
          <ac:spMkLst>
            <pc:docMk/>
            <pc:sldMk cId="2868166241" sldId="293"/>
            <ac:spMk id="20" creationId="{A0807B93-C911-7383-B574-3B8D869C2B8F}"/>
          </ac:spMkLst>
        </pc:spChg>
      </pc:sldChg>
      <pc:sldChg chg="addSp delSp modSp add del mod">
        <pc:chgData name="Connor Fegley" userId="ea4727d0-5bcb-4cb0-aaad-41781027557c" providerId="ADAL" clId="{A8955C59-B1D4-2C45-A74C-B6D1FB08BE6A}" dt="2025-08-05T20:46:17.639" v="1324" actId="20577"/>
        <pc:sldMkLst>
          <pc:docMk/>
          <pc:sldMk cId="2153153752" sldId="294"/>
        </pc:sldMkLst>
        <pc:spChg chg="add del mod">
          <ac:chgData name="Connor Fegley" userId="ea4727d0-5bcb-4cb0-aaad-41781027557c" providerId="ADAL" clId="{A8955C59-B1D4-2C45-A74C-B6D1FB08BE6A}" dt="2025-08-05T20:41:37.980" v="1228" actId="478"/>
          <ac:spMkLst>
            <pc:docMk/>
            <pc:sldMk cId="2153153752" sldId="294"/>
            <ac:spMk id="3" creationId="{2D74417A-6C32-8C5C-CD1E-0C864763F493}"/>
          </ac:spMkLst>
        </pc:spChg>
        <pc:spChg chg="add del mod">
          <ac:chgData name="Connor Fegley" userId="ea4727d0-5bcb-4cb0-aaad-41781027557c" providerId="ADAL" clId="{A8955C59-B1D4-2C45-A74C-B6D1FB08BE6A}" dt="2025-08-05T20:41:37.980" v="1228" actId="478"/>
          <ac:spMkLst>
            <pc:docMk/>
            <pc:sldMk cId="2153153752" sldId="294"/>
            <ac:spMk id="5" creationId="{F637298F-303D-552D-5A45-72018D27745C}"/>
          </ac:spMkLst>
        </pc:spChg>
        <pc:spChg chg="del">
          <ac:chgData name="Connor Fegley" userId="ea4727d0-5bcb-4cb0-aaad-41781027557c" providerId="ADAL" clId="{A8955C59-B1D4-2C45-A74C-B6D1FB08BE6A}" dt="2025-08-05T20:41:35.335" v="1227" actId="478"/>
          <ac:spMkLst>
            <pc:docMk/>
            <pc:sldMk cId="2153153752" sldId="294"/>
            <ac:spMk id="6" creationId="{1068A218-5073-211C-5B3B-9FBFCA69AC90}"/>
          </ac:spMkLst>
        </pc:spChg>
        <pc:spChg chg="add del mod">
          <ac:chgData name="Connor Fegley" userId="ea4727d0-5bcb-4cb0-aaad-41781027557c" providerId="ADAL" clId="{A8955C59-B1D4-2C45-A74C-B6D1FB08BE6A}" dt="2025-08-05T20:41:37.980" v="1228" actId="478"/>
          <ac:spMkLst>
            <pc:docMk/>
            <pc:sldMk cId="2153153752" sldId="294"/>
            <ac:spMk id="8" creationId="{2BD2A793-05F4-D8F0-CDBE-3C9D21602CAF}"/>
          </ac:spMkLst>
        </pc:spChg>
        <pc:spChg chg="add del mod">
          <ac:chgData name="Connor Fegley" userId="ea4727d0-5bcb-4cb0-aaad-41781027557c" providerId="ADAL" clId="{A8955C59-B1D4-2C45-A74C-B6D1FB08BE6A}" dt="2025-08-05T20:41:37.980" v="1228" actId="478"/>
          <ac:spMkLst>
            <pc:docMk/>
            <pc:sldMk cId="2153153752" sldId="294"/>
            <ac:spMk id="11" creationId="{A6C75ED8-255D-CE28-CD98-4427C0D222D3}"/>
          </ac:spMkLst>
        </pc:spChg>
        <pc:spChg chg="add mod">
          <ac:chgData name="Connor Fegley" userId="ea4727d0-5bcb-4cb0-aaad-41781027557c" providerId="ADAL" clId="{A8955C59-B1D4-2C45-A74C-B6D1FB08BE6A}" dt="2025-08-05T20:45:55.381" v="1313" actId="403"/>
          <ac:spMkLst>
            <pc:docMk/>
            <pc:sldMk cId="2153153752" sldId="294"/>
            <ac:spMk id="13" creationId="{80A19163-82C6-6B53-0C0B-2CAFC63026B2}"/>
          </ac:spMkLst>
        </pc:spChg>
        <pc:spChg chg="add mod">
          <ac:chgData name="Connor Fegley" userId="ea4727d0-5bcb-4cb0-aaad-41781027557c" providerId="ADAL" clId="{A8955C59-B1D4-2C45-A74C-B6D1FB08BE6A}" dt="2025-08-05T20:42:34.795" v="1244" actId="114"/>
          <ac:spMkLst>
            <pc:docMk/>
            <pc:sldMk cId="2153153752" sldId="294"/>
            <ac:spMk id="15" creationId="{52A36DA7-3D64-8D0D-1BFB-C885A8FAA65B}"/>
          </ac:spMkLst>
        </pc:spChg>
        <pc:spChg chg="mod">
          <ac:chgData name="Connor Fegley" userId="ea4727d0-5bcb-4cb0-aaad-41781027557c" providerId="ADAL" clId="{A8955C59-B1D4-2C45-A74C-B6D1FB08BE6A}" dt="2025-08-05T20:42:46.476" v="1245" actId="1076"/>
          <ac:spMkLst>
            <pc:docMk/>
            <pc:sldMk cId="2153153752" sldId="294"/>
            <ac:spMk id="17" creationId="{41253AD2-B729-9818-F59B-D2A07CE4E909}"/>
          </ac:spMkLst>
        </pc:spChg>
        <pc:spChg chg="add mod">
          <ac:chgData name="Connor Fegley" userId="ea4727d0-5bcb-4cb0-aaad-41781027557c" providerId="ADAL" clId="{A8955C59-B1D4-2C45-A74C-B6D1FB08BE6A}" dt="2025-08-05T20:46:17.639" v="1324" actId="20577"/>
          <ac:spMkLst>
            <pc:docMk/>
            <pc:sldMk cId="2153153752" sldId="294"/>
            <ac:spMk id="18" creationId="{304C8FAC-F659-63E4-AB55-6ED2347DE53E}"/>
          </ac:spMkLst>
        </pc:spChg>
        <pc:spChg chg="add mod">
          <ac:chgData name="Connor Fegley" userId="ea4727d0-5bcb-4cb0-aaad-41781027557c" providerId="ADAL" clId="{A8955C59-B1D4-2C45-A74C-B6D1FB08BE6A}" dt="2025-08-05T20:45:08.204" v="1288" actId="20577"/>
          <ac:spMkLst>
            <pc:docMk/>
            <pc:sldMk cId="2153153752" sldId="294"/>
            <ac:spMk id="19" creationId="{C823F873-2C68-9F03-14AB-56BCCB658BC9}"/>
          </ac:spMkLst>
        </pc:spChg>
        <pc:spChg chg="del">
          <ac:chgData name="Connor Fegley" userId="ea4727d0-5bcb-4cb0-aaad-41781027557c" providerId="ADAL" clId="{A8955C59-B1D4-2C45-A74C-B6D1FB08BE6A}" dt="2025-08-05T20:41:35.335" v="1227" actId="478"/>
          <ac:spMkLst>
            <pc:docMk/>
            <pc:sldMk cId="2153153752" sldId="294"/>
            <ac:spMk id="20" creationId="{32E5FDA1-87DF-220A-F0C6-0C9B42482344}"/>
          </ac:spMkLst>
        </pc:spChg>
        <pc:spChg chg="del">
          <ac:chgData name="Connor Fegley" userId="ea4727d0-5bcb-4cb0-aaad-41781027557c" providerId="ADAL" clId="{A8955C59-B1D4-2C45-A74C-B6D1FB08BE6A}" dt="2025-08-05T20:41:35.335" v="1227" actId="478"/>
          <ac:spMkLst>
            <pc:docMk/>
            <pc:sldMk cId="2153153752" sldId="294"/>
            <ac:spMk id="34" creationId="{6A6FFFA8-A210-97F0-D4CE-E79BA7CEC1CF}"/>
          </ac:spMkLst>
        </pc:spChg>
        <pc:spChg chg="del">
          <ac:chgData name="Connor Fegley" userId="ea4727d0-5bcb-4cb0-aaad-41781027557c" providerId="ADAL" clId="{A8955C59-B1D4-2C45-A74C-B6D1FB08BE6A}" dt="2025-08-05T20:41:35.335" v="1227" actId="478"/>
          <ac:spMkLst>
            <pc:docMk/>
            <pc:sldMk cId="2153153752" sldId="294"/>
            <ac:spMk id="35" creationId="{15F2668F-D672-0A6C-04F0-7F28DB1F0191}"/>
          </ac:spMkLst>
        </pc:spChg>
      </pc:sldChg>
      <pc:sldChg chg="addSp delSp modSp mod">
        <pc:chgData name="Connor Fegley" userId="ea4727d0-5bcb-4cb0-aaad-41781027557c" providerId="ADAL" clId="{A8955C59-B1D4-2C45-A74C-B6D1FB08BE6A}" dt="2025-08-05T20:59:35.098" v="1439" actId="403"/>
        <pc:sldMkLst>
          <pc:docMk/>
          <pc:sldMk cId="2569224791" sldId="295"/>
        </pc:sldMkLst>
        <pc:spChg chg="add del mod">
          <ac:chgData name="Connor Fegley" userId="ea4727d0-5bcb-4cb0-aaad-41781027557c" providerId="ADAL" clId="{A8955C59-B1D4-2C45-A74C-B6D1FB08BE6A}" dt="2025-08-05T20:47:20.144" v="1356" actId="478"/>
          <ac:spMkLst>
            <pc:docMk/>
            <pc:sldMk cId="2569224791" sldId="295"/>
            <ac:spMk id="3" creationId="{DB8D1937-56E4-2ADC-1ED2-2A345F8F06E6}"/>
          </ac:spMkLst>
        </pc:spChg>
        <pc:spChg chg="add del mod">
          <ac:chgData name="Connor Fegley" userId="ea4727d0-5bcb-4cb0-aaad-41781027557c" providerId="ADAL" clId="{A8955C59-B1D4-2C45-A74C-B6D1FB08BE6A}" dt="2025-08-05T20:47:17.940" v="1355" actId="478"/>
          <ac:spMkLst>
            <pc:docMk/>
            <pc:sldMk cId="2569224791" sldId="295"/>
            <ac:spMk id="5" creationId="{15F8A150-9649-891F-AFE0-612B3756D098}"/>
          </ac:spMkLst>
        </pc:spChg>
        <pc:spChg chg="del">
          <ac:chgData name="Connor Fegley" userId="ea4727d0-5bcb-4cb0-aaad-41781027557c" providerId="ADAL" clId="{A8955C59-B1D4-2C45-A74C-B6D1FB08BE6A}" dt="2025-08-05T20:47:07.623" v="1352" actId="478"/>
          <ac:spMkLst>
            <pc:docMk/>
            <pc:sldMk cId="2569224791" sldId="295"/>
            <ac:spMk id="6" creationId="{991433EF-E306-B56C-35FF-3102648562C7}"/>
          </ac:spMkLst>
        </pc:spChg>
        <pc:spChg chg="add del mod">
          <ac:chgData name="Connor Fegley" userId="ea4727d0-5bcb-4cb0-aaad-41781027557c" providerId="ADAL" clId="{A8955C59-B1D4-2C45-A74C-B6D1FB08BE6A}" dt="2025-08-05T20:47:14.762" v="1353" actId="478"/>
          <ac:spMkLst>
            <pc:docMk/>
            <pc:sldMk cId="2569224791" sldId="295"/>
            <ac:spMk id="8" creationId="{097C44B4-4325-98A1-28BB-8BEAA183A045}"/>
          </ac:spMkLst>
        </pc:spChg>
        <pc:spChg chg="add del mod">
          <ac:chgData name="Connor Fegley" userId="ea4727d0-5bcb-4cb0-aaad-41781027557c" providerId="ADAL" clId="{A8955C59-B1D4-2C45-A74C-B6D1FB08BE6A}" dt="2025-08-05T20:47:16.205" v="1354" actId="478"/>
          <ac:spMkLst>
            <pc:docMk/>
            <pc:sldMk cId="2569224791" sldId="295"/>
            <ac:spMk id="11" creationId="{654548E3-5529-1E1B-38A1-81275916DCB0}"/>
          </ac:spMkLst>
        </pc:spChg>
        <pc:spChg chg="add del mod">
          <ac:chgData name="Connor Fegley" userId="ea4727d0-5bcb-4cb0-aaad-41781027557c" providerId="ADAL" clId="{A8955C59-B1D4-2C45-A74C-B6D1FB08BE6A}" dt="2025-08-05T20:57:00.718" v="1365"/>
          <ac:spMkLst>
            <pc:docMk/>
            <pc:sldMk cId="2569224791" sldId="295"/>
            <ac:spMk id="12" creationId="{C1702FF9-D8EE-EC9C-7ED4-5743A156304E}"/>
          </ac:spMkLst>
        </pc:spChg>
        <pc:spChg chg="add mod">
          <ac:chgData name="Connor Fegley" userId="ea4727d0-5bcb-4cb0-aaad-41781027557c" providerId="ADAL" clId="{A8955C59-B1D4-2C45-A74C-B6D1FB08BE6A}" dt="2025-08-05T20:59:35.098" v="1439" actId="403"/>
          <ac:spMkLst>
            <pc:docMk/>
            <pc:sldMk cId="2569224791" sldId="295"/>
            <ac:spMk id="14" creationId="{5574F7A2-7314-8CD3-95A3-4FEC2C8EF5E7}"/>
          </ac:spMkLst>
        </pc:spChg>
        <pc:spChg chg="add mod">
          <ac:chgData name="Connor Fegley" userId="ea4727d0-5bcb-4cb0-aaad-41781027557c" providerId="ADAL" clId="{A8955C59-B1D4-2C45-A74C-B6D1FB08BE6A}" dt="2025-08-05T20:59:23.066" v="1420" actId="404"/>
          <ac:spMkLst>
            <pc:docMk/>
            <pc:sldMk cId="2569224791" sldId="295"/>
            <ac:spMk id="16" creationId="{481AA884-8B06-9319-8020-2B992F9A38A4}"/>
          </ac:spMkLst>
        </pc:spChg>
        <pc:spChg chg="mod">
          <ac:chgData name="Connor Fegley" userId="ea4727d0-5bcb-4cb0-aaad-41781027557c" providerId="ADAL" clId="{A8955C59-B1D4-2C45-A74C-B6D1FB08BE6A}" dt="2025-08-05T20:56:35.531" v="1359" actId="20577"/>
          <ac:spMkLst>
            <pc:docMk/>
            <pc:sldMk cId="2569224791" sldId="295"/>
            <ac:spMk id="17" creationId="{95290705-33C7-38E3-A554-B95F1D2912E4}"/>
          </ac:spMkLst>
        </pc:spChg>
        <pc:spChg chg="add mod">
          <ac:chgData name="Connor Fegley" userId="ea4727d0-5bcb-4cb0-aaad-41781027557c" providerId="ADAL" clId="{A8955C59-B1D4-2C45-A74C-B6D1FB08BE6A}" dt="2025-08-05T20:59:23.066" v="1420" actId="404"/>
          <ac:spMkLst>
            <pc:docMk/>
            <pc:sldMk cId="2569224791" sldId="295"/>
            <ac:spMk id="19" creationId="{765E5B81-F030-99CE-032D-AFF147A72114}"/>
          </ac:spMkLst>
        </pc:spChg>
        <pc:spChg chg="del">
          <ac:chgData name="Connor Fegley" userId="ea4727d0-5bcb-4cb0-aaad-41781027557c" providerId="ADAL" clId="{A8955C59-B1D4-2C45-A74C-B6D1FB08BE6A}" dt="2025-08-05T20:47:07.623" v="1352" actId="478"/>
          <ac:spMkLst>
            <pc:docMk/>
            <pc:sldMk cId="2569224791" sldId="295"/>
            <ac:spMk id="20" creationId="{0A415DE6-9AE8-184A-D821-06465B003E12}"/>
          </ac:spMkLst>
        </pc:spChg>
        <pc:spChg chg="add mod">
          <ac:chgData name="Connor Fegley" userId="ea4727d0-5bcb-4cb0-aaad-41781027557c" providerId="ADAL" clId="{A8955C59-B1D4-2C45-A74C-B6D1FB08BE6A}" dt="2025-08-05T20:59:23.066" v="1420" actId="404"/>
          <ac:spMkLst>
            <pc:docMk/>
            <pc:sldMk cId="2569224791" sldId="295"/>
            <ac:spMk id="22" creationId="{A6D38646-1E28-CC4A-5B5B-550EE6CAAD42}"/>
          </ac:spMkLst>
        </pc:spChg>
        <pc:spChg chg="del">
          <ac:chgData name="Connor Fegley" userId="ea4727d0-5bcb-4cb0-aaad-41781027557c" providerId="ADAL" clId="{A8955C59-B1D4-2C45-A74C-B6D1FB08BE6A}" dt="2025-08-05T20:47:07.623" v="1352" actId="478"/>
          <ac:spMkLst>
            <pc:docMk/>
            <pc:sldMk cId="2569224791" sldId="295"/>
            <ac:spMk id="34" creationId="{3ABBC810-219E-D1B9-26F8-642FE409484D}"/>
          </ac:spMkLst>
        </pc:spChg>
        <pc:spChg chg="del">
          <ac:chgData name="Connor Fegley" userId="ea4727d0-5bcb-4cb0-aaad-41781027557c" providerId="ADAL" clId="{A8955C59-B1D4-2C45-A74C-B6D1FB08BE6A}" dt="2025-08-05T20:47:07.623" v="1352" actId="478"/>
          <ac:spMkLst>
            <pc:docMk/>
            <pc:sldMk cId="2569224791" sldId="295"/>
            <ac:spMk id="35" creationId="{73B10EB3-DDF1-06E7-D7C5-3A4353D92F3B}"/>
          </ac:spMkLst>
        </pc:spChg>
      </pc:sldChg>
      <pc:sldChg chg="addSp modSp mod">
        <pc:chgData name="Connor Fegley" userId="ea4727d0-5bcb-4cb0-aaad-41781027557c" providerId="ADAL" clId="{A8955C59-B1D4-2C45-A74C-B6D1FB08BE6A}" dt="2025-08-06T13:09:19.281" v="2188" actId="20577"/>
        <pc:sldMkLst>
          <pc:docMk/>
          <pc:sldMk cId="755522549" sldId="296"/>
        </pc:sldMkLst>
        <pc:spChg chg="mod">
          <ac:chgData name="Connor Fegley" userId="ea4727d0-5bcb-4cb0-aaad-41781027557c" providerId="ADAL" clId="{A8955C59-B1D4-2C45-A74C-B6D1FB08BE6A}" dt="2025-08-06T13:09:19.281" v="2188" actId="20577"/>
          <ac:spMkLst>
            <pc:docMk/>
            <pc:sldMk cId="755522549" sldId="296"/>
            <ac:spMk id="3" creationId="{BD9CE141-F577-1EAE-6B84-EC6B514E34EB}"/>
          </ac:spMkLst>
        </pc:spChg>
        <pc:spChg chg="mod">
          <ac:chgData name="Connor Fegley" userId="ea4727d0-5bcb-4cb0-aaad-41781027557c" providerId="ADAL" clId="{A8955C59-B1D4-2C45-A74C-B6D1FB08BE6A}" dt="2025-08-06T12:41:54.705" v="2170" actId="1076"/>
          <ac:spMkLst>
            <pc:docMk/>
            <pc:sldMk cId="755522549" sldId="296"/>
            <ac:spMk id="4" creationId="{C031CF96-7E58-1613-D5DD-05A64C7A5BB2}"/>
          </ac:spMkLst>
        </pc:spChg>
        <pc:spChg chg="add mod">
          <ac:chgData name="Connor Fegley" userId="ea4727d0-5bcb-4cb0-aaad-41781027557c" providerId="ADAL" clId="{A8955C59-B1D4-2C45-A74C-B6D1FB08BE6A}" dt="2025-08-06T13:08:30.983" v="2181" actId="14100"/>
          <ac:spMkLst>
            <pc:docMk/>
            <pc:sldMk cId="755522549" sldId="296"/>
            <ac:spMk id="5" creationId="{3B36A988-9EF6-EA65-92E7-58054E948BF0}"/>
          </ac:spMkLst>
        </pc:spChg>
      </pc:sldChg>
      <pc:sldChg chg="addSp modSp mod">
        <pc:chgData name="Connor Fegley" userId="ea4727d0-5bcb-4cb0-aaad-41781027557c" providerId="ADAL" clId="{A8955C59-B1D4-2C45-A74C-B6D1FB08BE6A}" dt="2025-08-06T13:18:04.041" v="2401" actId="1035"/>
        <pc:sldMkLst>
          <pc:docMk/>
          <pc:sldMk cId="3067857717" sldId="297"/>
        </pc:sldMkLst>
        <pc:spChg chg="mod">
          <ac:chgData name="Connor Fegley" userId="ea4727d0-5bcb-4cb0-aaad-41781027557c" providerId="ADAL" clId="{A8955C59-B1D4-2C45-A74C-B6D1FB08BE6A}" dt="2025-08-06T13:17:39.065" v="2386" actId="1076"/>
          <ac:spMkLst>
            <pc:docMk/>
            <pc:sldMk cId="3067857717" sldId="297"/>
            <ac:spMk id="3" creationId="{2886966C-745D-666F-33D6-D4C44C52481A}"/>
          </ac:spMkLst>
        </pc:spChg>
        <pc:spChg chg="mod">
          <ac:chgData name="Connor Fegley" userId="ea4727d0-5bcb-4cb0-aaad-41781027557c" providerId="ADAL" clId="{A8955C59-B1D4-2C45-A74C-B6D1FB08BE6A}" dt="2025-08-06T13:17:47.006" v="2389" actId="1076"/>
          <ac:spMkLst>
            <pc:docMk/>
            <pc:sldMk cId="3067857717" sldId="297"/>
            <ac:spMk id="4" creationId="{7EBFB73D-36D8-919E-2FC0-9420B9804394}"/>
          </ac:spMkLst>
        </pc:spChg>
        <pc:spChg chg="add mod">
          <ac:chgData name="Connor Fegley" userId="ea4727d0-5bcb-4cb0-aaad-41781027557c" providerId="ADAL" clId="{A8955C59-B1D4-2C45-A74C-B6D1FB08BE6A}" dt="2025-08-06T13:18:04.041" v="2401" actId="1035"/>
          <ac:spMkLst>
            <pc:docMk/>
            <pc:sldMk cId="3067857717" sldId="297"/>
            <ac:spMk id="5" creationId="{F4824F55-2D76-190A-3711-E5F42AB0EDB7}"/>
          </ac:spMkLst>
        </pc:spChg>
        <pc:spChg chg="add mod">
          <ac:chgData name="Connor Fegley" userId="ea4727d0-5bcb-4cb0-aaad-41781027557c" providerId="ADAL" clId="{A8955C59-B1D4-2C45-A74C-B6D1FB08BE6A}" dt="2025-08-06T13:17:32.441" v="2385" actId="1036"/>
          <ac:spMkLst>
            <pc:docMk/>
            <pc:sldMk cId="3067857717" sldId="297"/>
            <ac:spMk id="7" creationId="{8A12D735-47AD-FD25-B3D5-BBF7EA2BD18A}"/>
          </ac:spMkLst>
        </pc:spChg>
        <pc:spChg chg="add mod">
          <ac:chgData name="Connor Fegley" userId="ea4727d0-5bcb-4cb0-aaad-41781027557c" providerId="ADAL" clId="{A8955C59-B1D4-2C45-A74C-B6D1FB08BE6A}" dt="2025-08-06T13:17:54.569" v="2395" actId="1036"/>
          <ac:spMkLst>
            <pc:docMk/>
            <pc:sldMk cId="3067857717" sldId="297"/>
            <ac:spMk id="9" creationId="{52FCAF36-A409-4721-D444-E6187B97E81E}"/>
          </ac:spMkLst>
        </pc:spChg>
        <pc:spChg chg="add mod">
          <ac:chgData name="Connor Fegley" userId="ea4727d0-5bcb-4cb0-aaad-41781027557c" providerId="ADAL" clId="{A8955C59-B1D4-2C45-A74C-B6D1FB08BE6A}" dt="2025-08-06T13:17:32.441" v="2385" actId="1036"/>
          <ac:spMkLst>
            <pc:docMk/>
            <pc:sldMk cId="3067857717" sldId="297"/>
            <ac:spMk id="11" creationId="{C1EC41F0-09BA-D6C6-B013-B523EDDB8EBB}"/>
          </ac:spMkLst>
        </pc:spChg>
        <pc:spChg chg="add mod">
          <ac:chgData name="Connor Fegley" userId="ea4727d0-5bcb-4cb0-aaad-41781027557c" providerId="ADAL" clId="{A8955C59-B1D4-2C45-A74C-B6D1FB08BE6A}" dt="2025-08-06T13:17:32.441" v="2385" actId="1036"/>
          <ac:spMkLst>
            <pc:docMk/>
            <pc:sldMk cId="3067857717" sldId="297"/>
            <ac:spMk id="13" creationId="{27E571A4-0418-2B26-7C04-DCE9074B0B75}"/>
          </ac:spMkLst>
        </pc:spChg>
        <pc:spChg chg="add mod">
          <ac:chgData name="Connor Fegley" userId="ea4727d0-5bcb-4cb0-aaad-41781027557c" providerId="ADAL" clId="{A8955C59-B1D4-2C45-A74C-B6D1FB08BE6A}" dt="2025-08-06T13:17:32.441" v="2385" actId="1036"/>
          <ac:spMkLst>
            <pc:docMk/>
            <pc:sldMk cId="3067857717" sldId="297"/>
            <ac:spMk id="15" creationId="{E26D165F-84B3-6B76-7DB3-A6533CF7BD9E}"/>
          </ac:spMkLst>
        </pc:spChg>
      </pc:sldChg>
      <pc:sldChg chg="addSp delSp modSp mod modCm">
        <pc:chgData name="Connor Fegley" userId="ea4727d0-5bcb-4cb0-aaad-41781027557c" providerId="ADAL" clId="{A8955C59-B1D4-2C45-A74C-B6D1FB08BE6A}" dt="2025-08-05T18:30:04.846" v="597" actId="408"/>
        <pc:sldMkLst>
          <pc:docMk/>
          <pc:sldMk cId="3227827384" sldId="298"/>
        </pc:sldMkLst>
        <pc:spChg chg="add mod">
          <ac:chgData name="Connor Fegley" userId="ea4727d0-5bcb-4cb0-aaad-41781027557c" providerId="ADAL" clId="{A8955C59-B1D4-2C45-A74C-B6D1FB08BE6A}" dt="2025-08-05T18:29:45.243" v="576" actId="1076"/>
          <ac:spMkLst>
            <pc:docMk/>
            <pc:sldMk cId="3227827384" sldId="298"/>
            <ac:spMk id="2" creationId="{4BD035C7-EE4C-053A-2AE2-5D9B842B078D}"/>
          </ac:spMkLst>
        </pc:spChg>
        <pc:spChg chg="add mod topLvl">
          <ac:chgData name="Connor Fegley" userId="ea4727d0-5bcb-4cb0-aaad-41781027557c" providerId="ADAL" clId="{A8955C59-B1D4-2C45-A74C-B6D1FB08BE6A}" dt="2025-08-05T18:30:04.846" v="597" actId="408"/>
          <ac:spMkLst>
            <pc:docMk/>
            <pc:sldMk cId="3227827384" sldId="298"/>
            <ac:spMk id="4" creationId="{85C13536-6BCE-288A-C948-C8F188BEF00E}"/>
          </ac:spMkLst>
        </pc:spChg>
        <pc:spChg chg="add mod topLvl">
          <ac:chgData name="Connor Fegley" userId="ea4727d0-5bcb-4cb0-aaad-41781027557c" providerId="ADAL" clId="{A8955C59-B1D4-2C45-A74C-B6D1FB08BE6A}" dt="2025-08-05T18:30:04.846" v="597" actId="408"/>
          <ac:spMkLst>
            <pc:docMk/>
            <pc:sldMk cId="3227827384" sldId="298"/>
            <ac:spMk id="6" creationId="{E7668796-34A6-122C-8BB9-DE01F7993857}"/>
          </ac:spMkLst>
        </pc:spChg>
        <pc:spChg chg="add mod topLvl">
          <ac:chgData name="Connor Fegley" userId="ea4727d0-5bcb-4cb0-aaad-41781027557c" providerId="ADAL" clId="{A8955C59-B1D4-2C45-A74C-B6D1FB08BE6A}" dt="2025-08-05T18:30:04.846" v="597" actId="408"/>
          <ac:spMkLst>
            <pc:docMk/>
            <pc:sldMk cId="3227827384" sldId="298"/>
            <ac:spMk id="8" creationId="{778C235B-4138-03A7-BA43-3609CF7C0F6C}"/>
          </ac:spMkLst>
        </pc:spChg>
        <pc:spChg chg="del mod">
          <ac:chgData name="Connor Fegley" userId="ea4727d0-5bcb-4cb0-aaad-41781027557c" providerId="ADAL" clId="{A8955C59-B1D4-2C45-A74C-B6D1FB08BE6A}" dt="2025-08-05T18:25:48.169" v="412" actId="478"/>
          <ac:spMkLst>
            <pc:docMk/>
            <pc:sldMk cId="3227827384" sldId="298"/>
            <ac:spMk id="9" creationId="{CFF601D4-D184-CBAC-0C92-EBC138172434}"/>
          </ac:spMkLst>
        </pc:spChg>
        <pc:spChg chg="add mod topLvl">
          <ac:chgData name="Connor Fegley" userId="ea4727d0-5bcb-4cb0-aaad-41781027557c" providerId="ADAL" clId="{A8955C59-B1D4-2C45-A74C-B6D1FB08BE6A}" dt="2025-08-05T18:30:04.846" v="597" actId="408"/>
          <ac:spMkLst>
            <pc:docMk/>
            <pc:sldMk cId="3227827384" sldId="298"/>
            <ac:spMk id="11" creationId="{F16B4799-855F-0294-A2A1-80281D03619F}"/>
          </ac:spMkLst>
        </pc:spChg>
        <pc:spChg chg="add mod topLvl">
          <ac:chgData name="Connor Fegley" userId="ea4727d0-5bcb-4cb0-aaad-41781027557c" providerId="ADAL" clId="{A8955C59-B1D4-2C45-A74C-B6D1FB08BE6A}" dt="2025-08-05T18:30:04.846" v="597" actId="408"/>
          <ac:spMkLst>
            <pc:docMk/>
            <pc:sldMk cId="3227827384" sldId="298"/>
            <ac:spMk id="13" creationId="{AD46EC93-AF28-4DE6-2335-B7616EF3CD71}"/>
          </ac:spMkLst>
        </pc:spChg>
        <pc:grpChg chg="add del mod">
          <ac:chgData name="Connor Fegley" userId="ea4727d0-5bcb-4cb0-aaad-41781027557c" providerId="ADAL" clId="{A8955C59-B1D4-2C45-A74C-B6D1FB08BE6A}" dt="2025-08-05T18:29:54.100" v="577" actId="165"/>
          <ac:grpSpMkLst>
            <pc:docMk/>
            <pc:sldMk cId="3227827384" sldId="298"/>
            <ac:grpSpMk id="14" creationId="{BABF8179-64C4-99DB-5CD5-7E1684FBEEC7}"/>
          </ac:grpSpMkLst>
        </pc:grpChg>
        <pc:extLst>
          <p:ext xmlns:p="http://schemas.openxmlformats.org/presentationml/2006/main" uri="{D6D511B9-2390-475A-947B-AFAB55BFBCF1}">
            <pc226:cmChg xmlns:pc226="http://schemas.microsoft.com/office/powerpoint/2022/06/main/command" chg="mod">
              <pc226:chgData name="Connor Fegley" userId="ea4727d0-5bcb-4cb0-aaad-41781027557c" providerId="ADAL" clId="{A8955C59-B1D4-2C45-A74C-B6D1FB08BE6A}" dt="2025-08-05T18:23:23.043" v="393" actId="20577"/>
              <pc2:cmMkLst xmlns:pc2="http://schemas.microsoft.com/office/powerpoint/2019/9/main/command">
                <pc:docMk/>
                <pc:sldMk cId="3227827384" sldId="298"/>
                <pc2:cmMk id="{9B53CCCA-ED66-B344-B49B-E3CE6383EF84}"/>
              </pc2:cmMkLst>
            </pc226:cmChg>
          </p:ext>
        </pc:extLst>
      </pc:sldChg>
      <pc:sldChg chg="addSp delSp modSp mod ord">
        <pc:chgData name="Connor Fegley" userId="ea4727d0-5bcb-4cb0-aaad-41781027557c" providerId="ADAL" clId="{A8955C59-B1D4-2C45-A74C-B6D1FB08BE6A}" dt="2025-08-05T21:09:49.715" v="2021" actId="403"/>
        <pc:sldMkLst>
          <pc:docMk/>
          <pc:sldMk cId="2314478501" sldId="299"/>
        </pc:sldMkLst>
        <pc:spChg chg="add mod">
          <ac:chgData name="Connor Fegley" userId="ea4727d0-5bcb-4cb0-aaad-41781027557c" providerId="ADAL" clId="{A8955C59-B1D4-2C45-A74C-B6D1FB08BE6A}" dt="2025-08-05T21:09:49.715" v="2021" actId="403"/>
          <ac:spMkLst>
            <pc:docMk/>
            <pc:sldMk cId="2314478501" sldId="299"/>
            <ac:spMk id="3" creationId="{BF3DBA12-C19D-F3DB-8A60-C8E893CEDA9A}"/>
          </ac:spMkLst>
        </pc:spChg>
        <pc:spChg chg="add mod">
          <ac:chgData name="Connor Fegley" userId="ea4727d0-5bcb-4cb0-aaad-41781027557c" providerId="ADAL" clId="{A8955C59-B1D4-2C45-A74C-B6D1FB08BE6A}" dt="2025-08-05T21:09:49.715" v="2021" actId="403"/>
          <ac:spMkLst>
            <pc:docMk/>
            <pc:sldMk cId="2314478501" sldId="299"/>
            <ac:spMk id="4" creationId="{8E5F590D-F100-B9E5-5A04-4994735D0E4E}"/>
          </ac:spMkLst>
        </pc:spChg>
        <pc:spChg chg="add mod">
          <ac:chgData name="Connor Fegley" userId="ea4727d0-5bcb-4cb0-aaad-41781027557c" providerId="ADAL" clId="{A8955C59-B1D4-2C45-A74C-B6D1FB08BE6A}" dt="2025-08-05T21:09:49.715" v="2021" actId="403"/>
          <ac:spMkLst>
            <pc:docMk/>
            <pc:sldMk cId="2314478501" sldId="299"/>
            <ac:spMk id="5" creationId="{32BBD2E1-6B92-EF8F-58BE-C8F09619FC7F}"/>
          </ac:spMkLst>
        </pc:spChg>
        <pc:spChg chg="add mod">
          <ac:chgData name="Connor Fegley" userId="ea4727d0-5bcb-4cb0-aaad-41781027557c" providerId="ADAL" clId="{A8955C59-B1D4-2C45-A74C-B6D1FB08BE6A}" dt="2025-08-05T21:09:49.715" v="2021" actId="403"/>
          <ac:spMkLst>
            <pc:docMk/>
            <pc:sldMk cId="2314478501" sldId="299"/>
            <ac:spMk id="6" creationId="{15E08FFA-7F05-14F6-2604-A79E2F3A5AC2}"/>
          </ac:spMkLst>
        </pc:spChg>
        <pc:spChg chg="mod">
          <ac:chgData name="Connor Fegley" userId="ea4727d0-5bcb-4cb0-aaad-41781027557c" providerId="ADAL" clId="{A8955C59-B1D4-2C45-A74C-B6D1FB08BE6A}" dt="2025-08-05T21:02:02.876" v="1515" actId="14100"/>
          <ac:spMkLst>
            <pc:docMk/>
            <pc:sldMk cId="2314478501" sldId="299"/>
            <ac:spMk id="7" creationId="{720C11C3-33A6-2F1A-87E2-38408EA70FC9}"/>
          </ac:spMkLst>
        </pc:spChg>
        <pc:spChg chg="add mod">
          <ac:chgData name="Connor Fegley" userId="ea4727d0-5bcb-4cb0-aaad-41781027557c" providerId="ADAL" clId="{A8955C59-B1D4-2C45-A74C-B6D1FB08BE6A}" dt="2025-08-05T21:01:59.084" v="1514" actId="1035"/>
          <ac:spMkLst>
            <pc:docMk/>
            <pc:sldMk cId="2314478501" sldId="299"/>
            <ac:spMk id="14" creationId="{0F69A320-3926-92CC-1F67-EF1376029120}"/>
          </ac:spMkLst>
        </pc:spChg>
        <pc:spChg chg="add mod">
          <ac:chgData name="Connor Fegley" userId="ea4727d0-5bcb-4cb0-aaad-41781027557c" providerId="ADAL" clId="{A8955C59-B1D4-2C45-A74C-B6D1FB08BE6A}" dt="2025-08-05T21:01:59.084" v="1514" actId="1035"/>
          <ac:spMkLst>
            <pc:docMk/>
            <pc:sldMk cId="2314478501" sldId="299"/>
            <ac:spMk id="16" creationId="{71752C11-7E66-3107-189F-5BE3F00C2500}"/>
          </ac:spMkLst>
        </pc:spChg>
        <pc:spChg chg="add mod">
          <ac:chgData name="Connor Fegley" userId="ea4727d0-5bcb-4cb0-aaad-41781027557c" providerId="ADAL" clId="{A8955C59-B1D4-2C45-A74C-B6D1FB08BE6A}" dt="2025-08-05T21:09:04.666" v="1977" actId="20577"/>
          <ac:spMkLst>
            <pc:docMk/>
            <pc:sldMk cId="2314478501" sldId="299"/>
            <ac:spMk id="29" creationId="{7A0596FE-C02F-2FF7-887E-E9A8FB12E833}"/>
          </ac:spMkLst>
        </pc:spChg>
        <pc:spChg chg="add mod">
          <ac:chgData name="Connor Fegley" userId="ea4727d0-5bcb-4cb0-aaad-41781027557c" providerId="ADAL" clId="{A8955C59-B1D4-2C45-A74C-B6D1FB08BE6A}" dt="2025-08-05T21:09:40.413" v="2020" actId="14100"/>
          <ac:spMkLst>
            <pc:docMk/>
            <pc:sldMk cId="2314478501" sldId="299"/>
            <ac:spMk id="30" creationId="{71FB14F2-F683-C023-DABF-52D093D45044}"/>
          </ac:spMkLst>
        </pc:spChg>
        <pc:spChg chg="add mod">
          <ac:chgData name="Connor Fegley" userId="ea4727d0-5bcb-4cb0-aaad-41781027557c" providerId="ADAL" clId="{A8955C59-B1D4-2C45-A74C-B6D1FB08BE6A}" dt="2025-08-05T21:09:21.808" v="2005" actId="20577"/>
          <ac:spMkLst>
            <pc:docMk/>
            <pc:sldMk cId="2314478501" sldId="299"/>
            <ac:spMk id="32" creationId="{9E8B0BE1-4250-5766-75AE-3720E814C365}"/>
          </ac:spMkLst>
        </pc:spChg>
        <pc:spChg chg="add mod">
          <ac:chgData name="Connor Fegley" userId="ea4727d0-5bcb-4cb0-aaad-41781027557c" providerId="ADAL" clId="{A8955C59-B1D4-2C45-A74C-B6D1FB08BE6A}" dt="2025-08-05T21:09:40.413" v="2020" actId="14100"/>
          <ac:spMkLst>
            <pc:docMk/>
            <pc:sldMk cId="2314478501" sldId="299"/>
            <ac:spMk id="33" creationId="{6F79D61A-85BF-BF79-4059-A0B5FF794424}"/>
          </ac:spMkLst>
        </pc:spChg>
        <pc:spChg chg="add mod">
          <ac:chgData name="Connor Fegley" userId="ea4727d0-5bcb-4cb0-aaad-41781027557c" providerId="ADAL" clId="{A8955C59-B1D4-2C45-A74C-B6D1FB08BE6A}" dt="2025-08-05T21:01:59.084" v="1514" actId="1035"/>
          <ac:spMkLst>
            <pc:docMk/>
            <pc:sldMk cId="2314478501" sldId="299"/>
            <ac:spMk id="35" creationId="{0E0CE1EF-3A81-3507-2750-A4A62197290D}"/>
          </ac:spMkLst>
        </pc:spChg>
        <pc:spChg chg="add mod">
          <ac:chgData name="Connor Fegley" userId="ea4727d0-5bcb-4cb0-aaad-41781027557c" providerId="ADAL" clId="{A8955C59-B1D4-2C45-A74C-B6D1FB08BE6A}" dt="2025-08-05T21:01:59.084" v="1514" actId="1035"/>
          <ac:spMkLst>
            <pc:docMk/>
            <pc:sldMk cId="2314478501" sldId="299"/>
            <ac:spMk id="36" creationId="{606442A4-3452-D239-2A9C-EB3376238576}"/>
          </ac:spMkLst>
        </pc:spChg>
        <pc:picChg chg="add mod modCrop">
          <ac:chgData name="Connor Fegley" userId="ea4727d0-5bcb-4cb0-aaad-41781027557c" providerId="ADAL" clId="{A8955C59-B1D4-2C45-A74C-B6D1FB08BE6A}" dt="2025-08-02T15:58:04.207" v="104" actId="552"/>
          <ac:picMkLst>
            <pc:docMk/>
            <pc:sldMk cId="2314478501" sldId="299"/>
            <ac:picMk id="10" creationId="{3A273604-E971-BFEE-B896-EC1397A74B6B}"/>
          </ac:picMkLst>
        </pc:picChg>
        <pc:picChg chg="add mod">
          <ac:chgData name="Connor Fegley" userId="ea4727d0-5bcb-4cb0-aaad-41781027557c" providerId="ADAL" clId="{A8955C59-B1D4-2C45-A74C-B6D1FB08BE6A}" dt="2025-08-05T21:02:54.174" v="1547" actId="552"/>
          <ac:picMkLst>
            <pc:docMk/>
            <pc:sldMk cId="2314478501" sldId="299"/>
            <ac:picMk id="28" creationId="{6CCA27B6-DA2A-B1B7-277F-EEE6A98F485B}"/>
          </ac:picMkLst>
        </pc:picChg>
        <pc:picChg chg="add mod">
          <ac:chgData name="Connor Fegley" userId="ea4727d0-5bcb-4cb0-aaad-41781027557c" providerId="ADAL" clId="{A8955C59-B1D4-2C45-A74C-B6D1FB08BE6A}" dt="2025-08-05T21:02:56.727" v="1548" actId="552"/>
          <ac:picMkLst>
            <pc:docMk/>
            <pc:sldMk cId="2314478501" sldId="299"/>
            <ac:picMk id="31" creationId="{496F64D0-AE79-3DB9-62BD-F80FFBF2780F}"/>
          </ac:picMkLst>
        </pc:picChg>
        <pc:picChg chg="add mod">
          <ac:chgData name="Connor Fegley" userId="ea4727d0-5bcb-4cb0-aaad-41781027557c" providerId="ADAL" clId="{A8955C59-B1D4-2C45-A74C-B6D1FB08BE6A}" dt="2025-08-05T21:03:00.040" v="1549" actId="552"/>
          <ac:picMkLst>
            <pc:docMk/>
            <pc:sldMk cId="2314478501" sldId="299"/>
            <ac:picMk id="34" creationId="{A9A02535-77C3-3CEC-AF0F-2298117669D6}"/>
          </ac:picMkLst>
        </pc:picChg>
      </pc:sldChg>
      <pc:sldChg chg="addSp delSp modSp add mod ord">
        <pc:chgData name="Connor Fegley" userId="ea4727d0-5bcb-4cb0-aaad-41781027557c" providerId="ADAL" clId="{A8955C59-B1D4-2C45-A74C-B6D1FB08BE6A}" dt="2025-08-05T18:33:02.337" v="644" actId="12788"/>
        <pc:sldMkLst>
          <pc:docMk/>
          <pc:sldMk cId="868670948" sldId="300"/>
        </pc:sldMkLst>
        <pc:spChg chg="del">
          <ac:chgData name="Connor Fegley" userId="ea4727d0-5bcb-4cb0-aaad-41781027557c" providerId="ADAL" clId="{A8955C59-B1D4-2C45-A74C-B6D1FB08BE6A}" dt="2025-08-05T18:31:25.915" v="619" actId="478"/>
          <ac:spMkLst>
            <pc:docMk/>
            <pc:sldMk cId="868670948" sldId="300"/>
            <ac:spMk id="2" creationId="{0A7E9172-2D7C-3FC4-F11E-6574814C7B58}"/>
          </ac:spMkLst>
        </pc:spChg>
        <pc:spChg chg="add del mod">
          <ac:chgData name="Connor Fegley" userId="ea4727d0-5bcb-4cb0-aaad-41781027557c" providerId="ADAL" clId="{A8955C59-B1D4-2C45-A74C-B6D1FB08BE6A}" dt="2025-08-05T18:31:28.899" v="620" actId="478"/>
          <ac:spMkLst>
            <pc:docMk/>
            <pc:sldMk cId="868670948" sldId="300"/>
            <ac:spMk id="4" creationId="{FD2CA21B-B17A-8F07-4AF3-A476EF1C17AC}"/>
          </ac:spMkLst>
        </pc:spChg>
        <pc:spChg chg="del">
          <ac:chgData name="Connor Fegley" userId="ea4727d0-5bcb-4cb0-aaad-41781027557c" providerId="ADAL" clId="{A8955C59-B1D4-2C45-A74C-B6D1FB08BE6A}" dt="2025-08-05T18:31:25.915" v="619" actId="478"/>
          <ac:spMkLst>
            <pc:docMk/>
            <pc:sldMk cId="868670948" sldId="300"/>
            <ac:spMk id="14" creationId="{CDDEBE93-699B-250F-078C-0D397A308CF3}"/>
          </ac:spMkLst>
        </pc:spChg>
        <pc:spChg chg="del">
          <ac:chgData name="Connor Fegley" userId="ea4727d0-5bcb-4cb0-aaad-41781027557c" providerId="ADAL" clId="{A8955C59-B1D4-2C45-A74C-B6D1FB08BE6A}" dt="2025-08-05T18:31:50.471" v="627" actId="478"/>
          <ac:spMkLst>
            <pc:docMk/>
            <pc:sldMk cId="868670948" sldId="300"/>
            <ac:spMk id="16" creationId="{5E1E1766-2850-C407-E8D8-1A047677F4E5}"/>
          </ac:spMkLst>
        </pc:spChg>
        <pc:spChg chg="mod">
          <ac:chgData name="Connor Fegley" userId="ea4727d0-5bcb-4cb0-aaad-41781027557c" providerId="ADAL" clId="{A8955C59-B1D4-2C45-A74C-B6D1FB08BE6A}" dt="2025-08-05T18:33:02.337" v="644" actId="12788"/>
          <ac:spMkLst>
            <pc:docMk/>
            <pc:sldMk cId="868670948" sldId="300"/>
            <ac:spMk id="18" creationId="{EF2E95AD-79E8-D460-78B4-250168757202}"/>
          </ac:spMkLst>
        </pc:spChg>
      </pc:sldChg>
      <pc:sldChg chg="add mod modShow">
        <pc:chgData name="Connor Fegley" userId="ea4727d0-5bcb-4cb0-aaad-41781027557c" providerId="ADAL" clId="{A8955C59-B1D4-2C45-A74C-B6D1FB08BE6A}" dt="2025-08-05T20:37:50.290" v="1210" actId="729"/>
        <pc:sldMkLst>
          <pc:docMk/>
          <pc:sldMk cId="803747932" sldId="301"/>
        </pc:sldMkLst>
      </pc:sldChg>
      <pc:sldChg chg="addSp delSp modSp add mod">
        <pc:chgData name="Connor Fegley" userId="ea4727d0-5bcb-4cb0-aaad-41781027557c" providerId="ADAL" clId="{A8955C59-B1D4-2C45-A74C-B6D1FB08BE6A}" dt="2025-08-05T20:05:57.704" v="1209" actId="478"/>
        <pc:sldMkLst>
          <pc:docMk/>
          <pc:sldMk cId="2504970124" sldId="302"/>
        </pc:sldMkLst>
        <pc:spChg chg="mod">
          <ac:chgData name="Connor Fegley" userId="ea4727d0-5bcb-4cb0-aaad-41781027557c" providerId="ADAL" clId="{A8955C59-B1D4-2C45-A74C-B6D1FB08BE6A}" dt="2025-08-05T20:04:41.326" v="1207" actId="207"/>
          <ac:spMkLst>
            <pc:docMk/>
            <pc:sldMk cId="2504970124" sldId="302"/>
            <ac:spMk id="3" creationId="{5C9AA142-EF66-16F1-B1F7-E6D1CFDBD1B5}"/>
          </ac:spMkLst>
        </pc:spChg>
        <pc:spChg chg="del">
          <ac:chgData name="Connor Fegley" userId="ea4727d0-5bcb-4cb0-aaad-41781027557c" providerId="ADAL" clId="{A8955C59-B1D4-2C45-A74C-B6D1FB08BE6A}" dt="2025-08-05T18:46:01.610" v="1003" actId="478"/>
          <ac:spMkLst>
            <pc:docMk/>
            <pc:sldMk cId="2504970124" sldId="302"/>
            <ac:spMk id="4" creationId="{7F4A8376-1E35-3E41-F568-9A42BECF4531}"/>
          </ac:spMkLst>
        </pc:spChg>
        <pc:spChg chg="mod">
          <ac:chgData name="Connor Fegley" userId="ea4727d0-5bcb-4cb0-aaad-41781027557c" providerId="ADAL" clId="{A8955C59-B1D4-2C45-A74C-B6D1FB08BE6A}" dt="2025-08-05T18:46:36.450" v="1010" actId="20577"/>
          <ac:spMkLst>
            <pc:docMk/>
            <pc:sldMk cId="2504970124" sldId="302"/>
            <ac:spMk id="6" creationId="{50A0AB25-F7B2-879E-46E6-DE60EB3F7411}"/>
          </ac:spMkLst>
        </pc:spChg>
        <pc:spChg chg="add del mod">
          <ac:chgData name="Connor Fegley" userId="ea4727d0-5bcb-4cb0-aaad-41781027557c" providerId="ADAL" clId="{A8955C59-B1D4-2C45-A74C-B6D1FB08BE6A}" dt="2025-08-05T18:46:03.287" v="1004" actId="478"/>
          <ac:spMkLst>
            <pc:docMk/>
            <pc:sldMk cId="2504970124" sldId="302"/>
            <ac:spMk id="8" creationId="{EBEC35C9-C554-4A7D-7E1C-E027DA4E1B9E}"/>
          </ac:spMkLst>
        </pc:spChg>
        <pc:spChg chg="add mod">
          <ac:chgData name="Connor Fegley" userId="ea4727d0-5bcb-4cb0-aaad-41781027557c" providerId="ADAL" clId="{A8955C59-B1D4-2C45-A74C-B6D1FB08BE6A}" dt="2025-08-05T18:49:01.108" v="1204" actId="1076"/>
          <ac:spMkLst>
            <pc:docMk/>
            <pc:sldMk cId="2504970124" sldId="302"/>
            <ac:spMk id="11" creationId="{D42E0B40-F282-FC0F-7C5C-0C3B31D4E0D0}"/>
          </ac:spMkLst>
        </pc:spChg>
        <pc:spChg chg="add del mod">
          <ac:chgData name="Connor Fegley" userId="ea4727d0-5bcb-4cb0-aaad-41781027557c" providerId="ADAL" clId="{A8955C59-B1D4-2C45-A74C-B6D1FB08BE6A}" dt="2025-08-05T18:47:03.076" v="1020" actId="478"/>
          <ac:spMkLst>
            <pc:docMk/>
            <pc:sldMk cId="2504970124" sldId="302"/>
            <ac:spMk id="12" creationId="{BF9D1762-CAC5-2C6F-B04B-95AE187E3B80}"/>
          </ac:spMkLst>
        </pc:spChg>
        <pc:spChg chg="add mod">
          <ac:chgData name="Connor Fegley" userId="ea4727d0-5bcb-4cb0-aaad-41781027557c" providerId="ADAL" clId="{A8955C59-B1D4-2C45-A74C-B6D1FB08BE6A}" dt="2025-08-05T18:49:05.442" v="1205" actId="14100"/>
          <ac:spMkLst>
            <pc:docMk/>
            <pc:sldMk cId="2504970124" sldId="302"/>
            <ac:spMk id="13" creationId="{49B69DB6-7A46-7AE4-837E-D5F34B526233}"/>
          </ac:spMkLst>
        </pc:spChg>
        <pc:spChg chg="add del">
          <ac:chgData name="Connor Fegley" userId="ea4727d0-5bcb-4cb0-aaad-41781027557c" providerId="ADAL" clId="{A8955C59-B1D4-2C45-A74C-B6D1FB08BE6A}" dt="2025-08-05T20:05:57.704" v="1209" actId="478"/>
          <ac:spMkLst>
            <pc:docMk/>
            <pc:sldMk cId="2504970124" sldId="302"/>
            <ac:spMk id="14" creationId="{589DBA12-8FAE-4F6D-70D6-B86CD84E13B8}"/>
          </ac:spMkLst>
        </pc:spChg>
        <pc:graphicFrameChg chg="del">
          <ac:chgData name="Connor Fegley" userId="ea4727d0-5bcb-4cb0-aaad-41781027557c" providerId="ADAL" clId="{A8955C59-B1D4-2C45-A74C-B6D1FB08BE6A}" dt="2025-08-05T18:46:01.610" v="1003" actId="478"/>
          <ac:graphicFrameMkLst>
            <pc:docMk/>
            <pc:sldMk cId="2504970124" sldId="302"/>
            <ac:graphicFrameMk id="10" creationId="{006A0B9E-0ED0-3214-DEB1-2DA6057B85EA}"/>
          </ac:graphicFrameMkLst>
        </pc:graphicFrameChg>
      </pc:sldChg>
      <pc:sldChg chg="add del">
        <pc:chgData name="Connor Fegley" userId="ea4727d0-5bcb-4cb0-aaad-41781027557c" providerId="ADAL" clId="{A8955C59-B1D4-2C45-A74C-B6D1FB08BE6A}" dt="2025-08-05T20:42:53.285" v="1246" actId="2696"/>
        <pc:sldMkLst>
          <pc:docMk/>
          <pc:sldMk cId="1017567185" sldId="303"/>
        </pc:sldMkLst>
      </pc:sldChg>
      <pc:sldChg chg="add del">
        <pc:chgData name="Connor Fegley" userId="ea4727d0-5bcb-4cb0-aaad-41781027557c" providerId="ADAL" clId="{A8955C59-B1D4-2C45-A74C-B6D1FB08BE6A}" dt="2025-08-05T20:44:50.283" v="1271" actId="2696"/>
        <pc:sldMkLst>
          <pc:docMk/>
          <pc:sldMk cId="2862632830" sldId="303"/>
        </pc:sldMkLst>
      </pc:sldChg>
      <pc:sldChg chg="addSp modSp add mod">
        <pc:chgData name="Connor Fegley" userId="ea4727d0-5bcb-4cb0-aaad-41781027557c" providerId="ADAL" clId="{A8955C59-B1D4-2C45-A74C-B6D1FB08BE6A}" dt="2025-08-05T20:46:32.354" v="1327" actId="14100"/>
        <pc:sldMkLst>
          <pc:docMk/>
          <pc:sldMk cId="1022235849" sldId="304"/>
        </pc:sldMkLst>
        <pc:spChg chg="add mod">
          <ac:chgData name="Connor Fegley" userId="ea4727d0-5bcb-4cb0-aaad-41781027557c" providerId="ADAL" clId="{A8955C59-B1D4-2C45-A74C-B6D1FB08BE6A}" dt="2025-08-05T20:45:11.932" v="1289"/>
          <ac:spMkLst>
            <pc:docMk/>
            <pc:sldMk cId="1022235849" sldId="304"/>
            <ac:spMk id="2" creationId="{FC8E6249-F828-CFA0-5F28-8B1996E79202}"/>
          </ac:spMkLst>
        </pc:spChg>
        <pc:spChg chg="mod">
          <ac:chgData name="Connor Fegley" userId="ea4727d0-5bcb-4cb0-aaad-41781027557c" providerId="ADAL" clId="{A8955C59-B1D4-2C45-A74C-B6D1FB08BE6A}" dt="2025-08-05T20:46:02.784" v="1319" actId="403"/>
          <ac:spMkLst>
            <pc:docMk/>
            <pc:sldMk cId="1022235849" sldId="304"/>
            <ac:spMk id="13" creationId="{F868CB72-45A8-C071-D887-215D83ACF118}"/>
          </ac:spMkLst>
        </pc:spChg>
        <pc:spChg chg="mod">
          <ac:chgData name="Connor Fegley" userId="ea4727d0-5bcb-4cb0-aaad-41781027557c" providerId="ADAL" clId="{A8955C59-B1D4-2C45-A74C-B6D1FB08BE6A}" dt="2025-08-05T20:46:32.354" v="1327" actId="14100"/>
          <ac:spMkLst>
            <pc:docMk/>
            <pc:sldMk cId="1022235849" sldId="304"/>
            <ac:spMk id="18" creationId="{BD78C7A1-809B-3AFC-69C1-2468BF088E20}"/>
          </ac:spMkLst>
        </pc:spChg>
      </pc:sldChg>
      <pc:sldChg chg="addSp modSp add mod">
        <pc:chgData name="Connor Fegley" userId="ea4727d0-5bcb-4cb0-aaad-41781027557c" providerId="ADAL" clId="{A8955C59-B1D4-2C45-A74C-B6D1FB08BE6A}" dt="2025-08-05T20:46:23.483" v="1326" actId="20577"/>
        <pc:sldMkLst>
          <pc:docMk/>
          <pc:sldMk cId="1806271420" sldId="305"/>
        </pc:sldMkLst>
        <pc:spChg chg="add mod">
          <ac:chgData name="Connor Fegley" userId="ea4727d0-5bcb-4cb0-aaad-41781027557c" providerId="ADAL" clId="{A8955C59-B1D4-2C45-A74C-B6D1FB08BE6A}" dt="2025-08-05T20:45:12.942" v="1290"/>
          <ac:spMkLst>
            <pc:docMk/>
            <pc:sldMk cId="1806271420" sldId="305"/>
            <ac:spMk id="2" creationId="{88C2E04F-F2CF-51CC-4A6E-2F06E5160AA3}"/>
          </ac:spMkLst>
        </pc:spChg>
        <pc:spChg chg="mod">
          <ac:chgData name="Connor Fegley" userId="ea4727d0-5bcb-4cb0-aaad-41781027557c" providerId="ADAL" clId="{A8955C59-B1D4-2C45-A74C-B6D1FB08BE6A}" dt="2025-08-05T20:46:06.364" v="1321" actId="403"/>
          <ac:spMkLst>
            <pc:docMk/>
            <pc:sldMk cId="1806271420" sldId="305"/>
            <ac:spMk id="13" creationId="{0A3CB147-0034-ED37-FD16-D2A57FC4BEA3}"/>
          </ac:spMkLst>
        </pc:spChg>
        <pc:spChg chg="mod">
          <ac:chgData name="Connor Fegley" userId="ea4727d0-5bcb-4cb0-aaad-41781027557c" providerId="ADAL" clId="{A8955C59-B1D4-2C45-A74C-B6D1FB08BE6A}" dt="2025-08-05T20:46:23.483" v="1326" actId="20577"/>
          <ac:spMkLst>
            <pc:docMk/>
            <pc:sldMk cId="1806271420" sldId="305"/>
            <ac:spMk id="18" creationId="{3AC42A08-28F4-95D2-9E7C-5E93F888BE5B}"/>
          </ac:spMkLst>
        </pc:spChg>
      </pc:sldChg>
      <pc:sldChg chg="delSp modSp add mod">
        <pc:chgData name="Connor Fegley" userId="ea4727d0-5bcb-4cb0-aaad-41781027557c" providerId="ADAL" clId="{A8955C59-B1D4-2C45-A74C-B6D1FB08BE6A}" dt="2025-08-05T21:00:37.708" v="1456" actId="1076"/>
        <pc:sldMkLst>
          <pc:docMk/>
          <pc:sldMk cId="2364159714" sldId="306"/>
        </pc:sldMkLst>
        <pc:spChg chg="mod">
          <ac:chgData name="Connor Fegley" userId="ea4727d0-5bcb-4cb0-aaad-41781027557c" providerId="ADAL" clId="{A8955C59-B1D4-2C45-A74C-B6D1FB08BE6A}" dt="2025-08-05T21:00:35.393" v="1455" actId="1076"/>
          <ac:spMkLst>
            <pc:docMk/>
            <pc:sldMk cId="2364159714" sldId="306"/>
            <ac:spMk id="14" creationId="{BEA30112-A2BF-F7FA-85D5-670511E53D3E}"/>
          </ac:spMkLst>
        </pc:spChg>
        <pc:spChg chg="del">
          <ac:chgData name="Connor Fegley" userId="ea4727d0-5bcb-4cb0-aaad-41781027557c" providerId="ADAL" clId="{A8955C59-B1D4-2C45-A74C-B6D1FB08BE6A}" dt="2025-08-05T20:59:57.650" v="1442" actId="478"/>
          <ac:spMkLst>
            <pc:docMk/>
            <pc:sldMk cId="2364159714" sldId="306"/>
            <ac:spMk id="16" creationId="{D6426D9A-2A88-DDA9-C81D-B686BEA62E92}"/>
          </ac:spMkLst>
        </pc:spChg>
        <pc:spChg chg="mod">
          <ac:chgData name="Connor Fegley" userId="ea4727d0-5bcb-4cb0-aaad-41781027557c" providerId="ADAL" clId="{A8955C59-B1D4-2C45-A74C-B6D1FB08BE6A}" dt="2025-08-05T21:00:37.708" v="1456" actId="1076"/>
          <ac:spMkLst>
            <pc:docMk/>
            <pc:sldMk cId="2364159714" sldId="306"/>
            <ac:spMk id="17" creationId="{35A3A74B-4947-5DB5-F8C0-9C190405E76F}"/>
          </ac:spMkLst>
        </pc:spChg>
        <pc:spChg chg="del">
          <ac:chgData name="Connor Fegley" userId="ea4727d0-5bcb-4cb0-aaad-41781027557c" providerId="ADAL" clId="{A8955C59-B1D4-2C45-A74C-B6D1FB08BE6A}" dt="2025-08-05T20:59:57.650" v="1442" actId="478"/>
          <ac:spMkLst>
            <pc:docMk/>
            <pc:sldMk cId="2364159714" sldId="306"/>
            <ac:spMk id="19" creationId="{97735EDC-5313-0103-99D3-7AC62F6A2E83}"/>
          </ac:spMkLst>
        </pc:spChg>
        <pc:spChg chg="del">
          <ac:chgData name="Connor Fegley" userId="ea4727d0-5bcb-4cb0-aaad-41781027557c" providerId="ADAL" clId="{A8955C59-B1D4-2C45-A74C-B6D1FB08BE6A}" dt="2025-08-05T20:59:57.650" v="1442" actId="478"/>
          <ac:spMkLst>
            <pc:docMk/>
            <pc:sldMk cId="2364159714" sldId="306"/>
            <ac:spMk id="22" creationId="{1403B3D7-F435-ADE6-41E9-CB13AE372EBF}"/>
          </ac:spMkLst>
        </pc:spChg>
      </pc:sldChg>
      <pc:sldChg chg="addSp modSp add mod">
        <pc:chgData name="Connor Fegley" userId="ea4727d0-5bcb-4cb0-aaad-41781027557c" providerId="ADAL" clId="{A8955C59-B1D4-2C45-A74C-B6D1FB08BE6A}" dt="2025-08-06T12:41:12.987" v="2166" actId="12"/>
        <pc:sldMkLst>
          <pc:docMk/>
          <pc:sldMk cId="1908950737" sldId="307"/>
        </pc:sldMkLst>
        <pc:spChg chg="add mod">
          <ac:chgData name="Connor Fegley" userId="ea4727d0-5bcb-4cb0-aaad-41781027557c" providerId="ADAL" clId="{A8955C59-B1D4-2C45-A74C-B6D1FB08BE6A}" dt="2025-08-06T12:41:02.808" v="2162" actId="12"/>
          <ac:spMkLst>
            <pc:docMk/>
            <pc:sldMk cId="1908950737" sldId="307"/>
            <ac:spMk id="3" creationId="{75EDFDAB-7A96-1E91-C612-DD70818AD718}"/>
          </ac:spMkLst>
        </pc:spChg>
        <pc:spChg chg="add mod">
          <ac:chgData name="Connor Fegley" userId="ea4727d0-5bcb-4cb0-aaad-41781027557c" providerId="ADAL" clId="{A8955C59-B1D4-2C45-A74C-B6D1FB08BE6A}" dt="2025-08-06T12:41:08.095" v="2164" actId="12"/>
          <ac:spMkLst>
            <pc:docMk/>
            <pc:sldMk cId="1908950737" sldId="307"/>
            <ac:spMk id="5" creationId="{4DF83DD7-8D99-B150-BAAD-0F287C48B33A}"/>
          </ac:spMkLst>
        </pc:spChg>
        <pc:spChg chg="add mod">
          <ac:chgData name="Connor Fegley" userId="ea4727d0-5bcb-4cb0-aaad-41781027557c" providerId="ADAL" clId="{A8955C59-B1D4-2C45-A74C-B6D1FB08BE6A}" dt="2025-08-06T12:41:12.987" v="2166" actId="12"/>
          <ac:spMkLst>
            <pc:docMk/>
            <pc:sldMk cId="1908950737" sldId="307"/>
            <ac:spMk id="7" creationId="{A1BEBB5D-4A96-52B2-7EC8-87E881627C03}"/>
          </ac:spMkLst>
        </pc:spChg>
        <pc:spChg chg="mod">
          <ac:chgData name="Connor Fegley" userId="ea4727d0-5bcb-4cb0-aaad-41781027557c" providerId="ADAL" clId="{A8955C59-B1D4-2C45-A74C-B6D1FB08BE6A}" dt="2025-08-06T12:40:55.044" v="2160" actId="12"/>
          <ac:spMkLst>
            <pc:docMk/>
            <pc:sldMk cId="1908950737" sldId="307"/>
            <ac:spMk id="14" creationId="{16674F74-919E-0944-AB68-4F8442D0E91B}"/>
          </ac:spMkLst>
        </pc:spChg>
        <pc:spChg chg="mod">
          <ac:chgData name="Connor Fegley" userId="ea4727d0-5bcb-4cb0-aaad-41781027557c" providerId="ADAL" clId="{A8955C59-B1D4-2C45-A74C-B6D1FB08BE6A}" dt="2025-08-06T12:36:48.444" v="2049" actId="1076"/>
          <ac:spMkLst>
            <pc:docMk/>
            <pc:sldMk cId="1908950737" sldId="307"/>
            <ac:spMk id="17" creationId="{2FECAB0F-8DC9-DFEC-6B11-3AEFE103C5F4}"/>
          </ac:spMkLst>
        </pc:spChg>
      </pc:sldChg>
      <pc:sldChg chg="modSp add mod">
        <pc:chgData name="Connor Fegley" userId="ea4727d0-5bcb-4cb0-aaad-41781027557c" providerId="ADAL" clId="{A8955C59-B1D4-2C45-A74C-B6D1FB08BE6A}" dt="2025-08-06T13:09:14.422" v="2187" actId="6549"/>
        <pc:sldMkLst>
          <pc:docMk/>
          <pc:sldMk cId="1147536120" sldId="308"/>
        </pc:sldMkLst>
        <pc:spChg chg="mod">
          <ac:chgData name="Connor Fegley" userId="ea4727d0-5bcb-4cb0-aaad-41781027557c" providerId="ADAL" clId="{A8955C59-B1D4-2C45-A74C-B6D1FB08BE6A}" dt="2025-08-06T13:09:07.048" v="2184"/>
          <ac:spMkLst>
            <pc:docMk/>
            <pc:sldMk cId="1147536120" sldId="308"/>
            <ac:spMk id="3" creationId="{1C595723-A455-99A6-8435-A633D1B164C4}"/>
          </ac:spMkLst>
        </pc:spChg>
        <pc:spChg chg="mod">
          <ac:chgData name="Connor Fegley" userId="ea4727d0-5bcb-4cb0-aaad-41781027557c" providerId="ADAL" clId="{A8955C59-B1D4-2C45-A74C-B6D1FB08BE6A}" dt="2025-08-06T13:09:14.422" v="2187" actId="6549"/>
          <ac:spMkLst>
            <pc:docMk/>
            <pc:sldMk cId="1147536120" sldId="308"/>
            <ac:spMk id="5" creationId="{747C0CBD-A5DD-955F-9832-73ADEEDD7EBF}"/>
          </ac:spMkLst>
        </pc:spChg>
      </pc:sldChg>
      <pc:sldChg chg="modSp add mod">
        <pc:chgData name="Connor Fegley" userId="ea4727d0-5bcb-4cb0-aaad-41781027557c" providerId="ADAL" clId="{A8955C59-B1D4-2C45-A74C-B6D1FB08BE6A}" dt="2025-08-06T13:09:47.954" v="2194" actId="6549"/>
        <pc:sldMkLst>
          <pc:docMk/>
          <pc:sldMk cId="1185614242" sldId="309"/>
        </pc:sldMkLst>
        <pc:spChg chg="mod">
          <ac:chgData name="Connor Fegley" userId="ea4727d0-5bcb-4cb0-aaad-41781027557c" providerId="ADAL" clId="{A8955C59-B1D4-2C45-A74C-B6D1FB08BE6A}" dt="2025-08-06T13:09:45.106" v="2191"/>
          <ac:spMkLst>
            <pc:docMk/>
            <pc:sldMk cId="1185614242" sldId="309"/>
            <ac:spMk id="3" creationId="{EA779BAF-9A2A-8A87-A9C0-DCF6BD2067D2}"/>
          </ac:spMkLst>
        </pc:spChg>
        <pc:spChg chg="mod">
          <ac:chgData name="Connor Fegley" userId="ea4727d0-5bcb-4cb0-aaad-41781027557c" providerId="ADAL" clId="{A8955C59-B1D4-2C45-A74C-B6D1FB08BE6A}" dt="2025-08-06T13:09:47.954" v="2194" actId="6549"/>
          <ac:spMkLst>
            <pc:docMk/>
            <pc:sldMk cId="1185614242" sldId="309"/>
            <ac:spMk id="5" creationId="{91413522-37B7-D35E-9691-E19B730B29E6}"/>
          </ac:spMkLst>
        </pc:spChg>
      </pc:sldChg>
      <pc:sldChg chg="modSp add mod">
        <pc:chgData name="Connor Fegley" userId="ea4727d0-5bcb-4cb0-aaad-41781027557c" providerId="ADAL" clId="{A8955C59-B1D4-2C45-A74C-B6D1FB08BE6A}" dt="2025-08-06T13:10:10.215" v="2200" actId="6549"/>
        <pc:sldMkLst>
          <pc:docMk/>
          <pc:sldMk cId="1752011485" sldId="310"/>
        </pc:sldMkLst>
        <pc:spChg chg="mod">
          <ac:chgData name="Connor Fegley" userId="ea4727d0-5bcb-4cb0-aaad-41781027557c" providerId="ADAL" clId="{A8955C59-B1D4-2C45-A74C-B6D1FB08BE6A}" dt="2025-08-06T13:10:06.791" v="2197"/>
          <ac:spMkLst>
            <pc:docMk/>
            <pc:sldMk cId="1752011485" sldId="310"/>
            <ac:spMk id="3" creationId="{B79BE1D4-BAE4-D0E5-6900-2F5A1162E288}"/>
          </ac:spMkLst>
        </pc:spChg>
        <pc:spChg chg="mod">
          <ac:chgData name="Connor Fegley" userId="ea4727d0-5bcb-4cb0-aaad-41781027557c" providerId="ADAL" clId="{A8955C59-B1D4-2C45-A74C-B6D1FB08BE6A}" dt="2025-08-06T13:10:10.215" v="2200" actId="6549"/>
          <ac:spMkLst>
            <pc:docMk/>
            <pc:sldMk cId="1752011485" sldId="310"/>
            <ac:spMk id="5" creationId="{AC1F9E6A-2E5F-4656-6DE7-6014BAE77624}"/>
          </ac:spMkLst>
        </pc:spChg>
      </pc:sldChg>
      <pc:sldChg chg="addSp delSp modSp add mod">
        <pc:chgData name="Connor Fegley" userId="ea4727d0-5bcb-4cb0-aaad-41781027557c" providerId="ADAL" clId="{A8955C59-B1D4-2C45-A74C-B6D1FB08BE6A}" dt="2025-08-06T13:27:59.340" v="2472" actId="20577"/>
        <pc:sldMkLst>
          <pc:docMk/>
          <pc:sldMk cId="1515287965" sldId="311"/>
        </pc:sldMkLst>
        <pc:spChg chg="mod">
          <ac:chgData name="Connor Fegley" userId="ea4727d0-5bcb-4cb0-aaad-41781027557c" providerId="ADAL" clId="{A8955C59-B1D4-2C45-A74C-B6D1FB08BE6A}" dt="2025-08-06T13:20:46.640" v="2463" actId="1036"/>
          <ac:spMkLst>
            <pc:docMk/>
            <pc:sldMk cId="1515287965" sldId="311"/>
            <ac:spMk id="3" creationId="{3A302F78-41BB-2C5A-5D0E-DF046FB6D408}"/>
          </ac:spMkLst>
        </pc:spChg>
        <pc:spChg chg="del">
          <ac:chgData name="Connor Fegley" userId="ea4727d0-5bcb-4cb0-aaad-41781027557c" providerId="ADAL" clId="{A8955C59-B1D4-2C45-A74C-B6D1FB08BE6A}" dt="2025-08-06T13:19:11.770" v="2408" actId="478"/>
          <ac:spMkLst>
            <pc:docMk/>
            <pc:sldMk cId="1515287965" sldId="311"/>
            <ac:spMk id="5" creationId="{4C483FBF-4D8E-9E83-83C6-3D9076446C93}"/>
          </ac:spMkLst>
        </pc:spChg>
        <pc:spChg chg="mod topLvl">
          <ac:chgData name="Connor Fegley" userId="ea4727d0-5bcb-4cb0-aaad-41781027557c" providerId="ADAL" clId="{A8955C59-B1D4-2C45-A74C-B6D1FB08BE6A}" dt="2025-08-06T13:27:40.869" v="2468" actId="12"/>
          <ac:spMkLst>
            <pc:docMk/>
            <pc:sldMk cId="1515287965" sldId="311"/>
            <ac:spMk id="7" creationId="{400A9EB5-A08C-9F7E-4A5A-E1E7D82CF0D3}"/>
          </ac:spMkLst>
        </pc:spChg>
        <pc:spChg chg="del">
          <ac:chgData name="Connor Fegley" userId="ea4727d0-5bcb-4cb0-aaad-41781027557c" providerId="ADAL" clId="{A8955C59-B1D4-2C45-A74C-B6D1FB08BE6A}" dt="2025-08-06T13:19:13.523" v="2409" actId="478"/>
          <ac:spMkLst>
            <pc:docMk/>
            <pc:sldMk cId="1515287965" sldId="311"/>
            <ac:spMk id="9" creationId="{17465353-BDAC-D33F-9469-6A72B1D325DC}"/>
          </ac:spMkLst>
        </pc:spChg>
        <pc:spChg chg="mod topLvl">
          <ac:chgData name="Connor Fegley" userId="ea4727d0-5bcb-4cb0-aaad-41781027557c" providerId="ADAL" clId="{A8955C59-B1D4-2C45-A74C-B6D1FB08BE6A}" dt="2025-08-06T13:27:49.901" v="2470" actId="12"/>
          <ac:spMkLst>
            <pc:docMk/>
            <pc:sldMk cId="1515287965" sldId="311"/>
            <ac:spMk id="11" creationId="{C41AD519-C4F5-C5B3-F518-79C2652C98B7}"/>
          </ac:spMkLst>
        </pc:spChg>
        <pc:spChg chg="mod topLvl">
          <ac:chgData name="Connor Fegley" userId="ea4727d0-5bcb-4cb0-aaad-41781027557c" providerId="ADAL" clId="{A8955C59-B1D4-2C45-A74C-B6D1FB08BE6A}" dt="2025-08-06T13:27:59.340" v="2472" actId="20577"/>
          <ac:spMkLst>
            <pc:docMk/>
            <pc:sldMk cId="1515287965" sldId="311"/>
            <ac:spMk id="13" creationId="{E5DA9CF1-E138-FA43-88D4-E4BA2F5CAE71}"/>
          </ac:spMkLst>
        </pc:spChg>
        <pc:spChg chg="del">
          <ac:chgData name="Connor Fegley" userId="ea4727d0-5bcb-4cb0-aaad-41781027557c" providerId="ADAL" clId="{A8955C59-B1D4-2C45-A74C-B6D1FB08BE6A}" dt="2025-08-06T13:19:08.212" v="2407" actId="478"/>
          <ac:spMkLst>
            <pc:docMk/>
            <pc:sldMk cId="1515287965" sldId="311"/>
            <ac:spMk id="15" creationId="{858F55C2-304C-A31E-9BF2-6E84ACCCBCAB}"/>
          </ac:spMkLst>
        </pc:spChg>
        <pc:grpChg chg="add del mod">
          <ac:chgData name="Connor Fegley" userId="ea4727d0-5bcb-4cb0-aaad-41781027557c" providerId="ADAL" clId="{A8955C59-B1D4-2C45-A74C-B6D1FB08BE6A}" dt="2025-08-06T13:20:24.928" v="2438" actId="165"/>
          <ac:grpSpMkLst>
            <pc:docMk/>
            <pc:sldMk cId="1515287965" sldId="311"/>
            <ac:grpSpMk id="2" creationId="{17CAF4C0-E706-E557-8980-8871EFBDEF23}"/>
          </ac:grpSpMkLst>
        </pc:grpChg>
        <pc:grpChg chg="add mod">
          <ac:chgData name="Connor Fegley" userId="ea4727d0-5bcb-4cb0-aaad-41781027557c" providerId="ADAL" clId="{A8955C59-B1D4-2C45-A74C-B6D1FB08BE6A}" dt="2025-08-06T13:20:40.305" v="2453" actId="12788"/>
          <ac:grpSpMkLst>
            <pc:docMk/>
            <pc:sldMk cId="1515287965" sldId="311"/>
            <ac:grpSpMk id="6" creationId="{78AA2E82-D013-5179-F9CB-779F491AE4D8}"/>
          </ac:grpSpMkLst>
        </pc:grpChg>
      </pc:sldChg>
      <pc:sldChg chg="addSp delSp modSp add mod">
        <pc:chgData name="Connor Fegley" userId="ea4727d0-5bcb-4cb0-aaad-41781027557c" providerId="ADAL" clId="{A8955C59-B1D4-2C45-A74C-B6D1FB08BE6A}" dt="2025-08-06T13:31:35.312" v="2583" actId="1076"/>
        <pc:sldMkLst>
          <pc:docMk/>
          <pc:sldMk cId="557573724" sldId="312"/>
        </pc:sldMkLst>
        <pc:spChg chg="add mod">
          <ac:chgData name="Connor Fegley" userId="ea4727d0-5bcb-4cb0-aaad-41781027557c" providerId="ADAL" clId="{A8955C59-B1D4-2C45-A74C-B6D1FB08BE6A}" dt="2025-08-06T13:31:17.356" v="2578" actId="1036"/>
          <ac:spMkLst>
            <pc:docMk/>
            <pc:sldMk cId="557573724" sldId="312"/>
            <ac:spMk id="2" creationId="{580BA61C-77C6-AAB9-21B0-378832BF4081}"/>
          </ac:spMkLst>
        </pc:spChg>
        <pc:spChg chg="mod">
          <ac:chgData name="Connor Fegley" userId="ea4727d0-5bcb-4cb0-aaad-41781027557c" providerId="ADAL" clId="{A8955C59-B1D4-2C45-A74C-B6D1FB08BE6A}" dt="2025-08-06T13:27:19.495" v="2465"/>
          <ac:spMkLst>
            <pc:docMk/>
            <pc:sldMk cId="557573724" sldId="312"/>
            <ac:spMk id="3" creationId="{9B361AED-AAEF-6548-9F90-C71949F61EA0}"/>
          </ac:spMkLst>
        </pc:spChg>
        <pc:spChg chg="mod">
          <ac:chgData name="Connor Fegley" userId="ea4727d0-5bcb-4cb0-aaad-41781027557c" providerId="ADAL" clId="{A8955C59-B1D4-2C45-A74C-B6D1FB08BE6A}" dt="2025-08-06T13:31:35.312" v="2583" actId="1076"/>
          <ac:spMkLst>
            <pc:docMk/>
            <pc:sldMk cId="557573724" sldId="312"/>
            <ac:spMk id="4" creationId="{D10247ED-7176-19C0-8F76-A5D32C5168A8}"/>
          </ac:spMkLst>
        </pc:spChg>
        <pc:spChg chg="mod topLvl">
          <ac:chgData name="Connor Fegley" userId="ea4727d0-5bcb-4cb0-aaad-41781027557c" providerId="ADAL" clId="{A8955C59-B1D4-2C45-A74C-B6D1FB08BE6A}" dt="2025-08-06T13:31:17.356" v="2578" actId="1036"/>
          <ac:spMkLst>
            <pc:docMk/>
            <pc:sldMk cId="557573724" sldId="312"/>
            <ac:spMk id="7" creationId="{FC251349-53A4-A5FC-EAE6-DC371AD6C95D}"/>
          </ac:spMkLst>
        </pc:spChg>
        <pc:spChg chg="add mod">
          <ac:chgData name="Connor Fegley" userId="ea4727d0-5bcb-4cb0-aaad-41781027557c" providerId="ADAL" clId="{A8955C59-B1D4-2C45-A74C-B6D1FB08BE6A}" dt="2025-08-06T13:31:30.546" v="2582" actId="207"/>
          <ac:spMkLst>
            <pc:docMk/>
            <pc:sldMk cId="557573724" sldId="312"/>
            <ac:spMk id="8" creationId="{6B922580-ABF9-4601-2851-58C091FA2118}"/>
          </ac:spMkLst>
        </pc:spChg>
        <pc:spChg chg="mod topLvl">
          <ac:chgData name="Connor Fegley" userId="ea4727d0-5bcb-4cb0-aaad-41781027557c" providerId="ADAL" clId="{A8955C59-B1D4-2C45-A74C-B6D1FB08BE6A}" dt="2025-08-06T13:31:17.356" v="2578" actId="1036"/>
          <ac:spMkLst>
            <pc:docMk/>
            <pc:sldMk cId="557573724" sldId="312"/>
            <ac:spMk id="11" creationId="{55CAC0F0-15AA-1130-7128-D1B53AB0C7DA}"/>
          </ac:spMkLst>
        </pc:spChg>
        <pc:spChg chg="del mod topLvl">
          <ac:chgData name="Connor Fegley" userId="ea4727d0-5bcb-4cb0-aaad-41781027557c" providerId="ADAL" clId="{A8955C59-B1D4-2C45-A74C-B6D1FB08BE6A}" dt="2025-08-06T13:29:37.331" v="2518" actId="478"/>
          <ac:spMkLst>
            <pc:docMk/>
            <pc:sldMk cId="557573724" sldId="312"/>
            <ac:spMk id="13" creationId="{1F017920-5070-78D6-F819-F1BB3A794E2D}"/>
          </ac:spMkLst>
        </pc:spChg>
        <pc:grpChg chg="del mod">
          <ac:chgData name="Connor Fegley" userId="ea4727d0-5bcb-4cb0-aaad-41781027557c" providerId="ADAL" clId="{A8955C59-B1D4-2C45-A74C-B6D1FB08BE6A}" dt="2025-08-06T13:28:14.927" v="2473" actId="165"/>
          <ac:grpSpMkLst>
            <pc:docMk/>
            <pc:sldMk cId="557573724" sldId="312"/>
            <ac:grpSpMk id="6" creationId="{48F872F3-066D-6D69-1165-61A6736DE179}"/>
          </ac:grpSpMkLst>
        </pc:grpChg>
      </pc:sldChg>
    </pc:docChg>
  </pc:docChgLst>
  <pc:docChgLst>
    <pc:chgData name="Andrew Fegley" userId="S::andrew@nxthumans.com::5986835b-4f28-4112-9439-456c66c37015" providerId="AD" clId="Web-{089BADFC-408F-46BF-BB5D-E18783F90EAF}"/>
    <pc:docChg chg="modSld">
      <pc:chgData name="Andrew Fegley" userId="S::andrew@nxthumans.com::5986835b-4f28-4112-9439-456c66c37015" providerId="AD" clId="Web-{089BADFC-408F-46BF-BB5D-E18783F90EAF}" dt="2025-08-05T20:38:38.843" v="0" actId="20577"/>
      <pc:docMkLst>
        <pc:docMk/>
      </pc:docMkLst>
      <pc:sldChg chg="modSp">
        <pc:chgData name="Andrew Fegley" userId="S::andrew@nxthumans.com::5986835b-4f28-4112-9439-456c66c37015" providerId="AD" clId="Web-{089BADFC-408F-46BF-BB5D-E18783F90EAF}" dt="2025-08-05T20:38:38.843" v="0" actId="20577"/>
        <pc:sldMkLst>
          <pc:docMk/>
          <pc:sldMk cId="1742861620" sldId="266"/>
        </pc:sldMkLst>
        <pc:spChg chg="mod">
          <ac:chgData name="Andrew Fegley" userId="S::andrew@nxthumans.com::5986835b-4f28-4112-9439-456c66c37015" providerId="AD" clId="Web-{089BADFC-408F-46BF-BB5D-E18783F90EAF}" dt="2025-08-05T20:38:38.843" v="0" actId="20577"/>
          <ac:spMkLst>
            <pc:docMk/>
            <pc:sldMk cId="1742861620" sldId="266"/>
            <ac:spMk id="3" creationId="{FED19BCA-B61F-4EA6-A1FB-CCA3BD8506FB}"/>
          </ac:spMkLst>
        </pc:spChg>
      </pc:sldChg>
    </pc:docChg>
  </pc:docChgLst>
</pc:chgInfo>
</file>

<file path=ppt/comments/modernComment_10A_67E1F534.xml><?xml version="1.0" encoding="utf-8"?>
<p188:cmLst xmlns:a="http://schemas.openxmlformats.org/drawingml/2006/main" xmlns:r="http://schemas.openxmlformats.org/officeDocument/2006/relationships" xmlns:p188="http://schemas.microsoft.com/office/powerpoint/2018/8/main">
  <p188:cm id="{DEEE9B68-7278-DF47-A5AD-8E18F60109BA}" authorId="{7E0DFC83-0B1C-3C9F-E09C-3EA1DB002355}" created="2025-08-05T18:31:18.396">
    <ac:deMkLst xmlns:ac="http://schemas.microsoft.com/office/drawing/2013/main/command">
      <pc:docMk xmlns:pc="http://schemas.microsoft.com/office/powerpoint/2013/main/command"/>
      <pc:sldMk xmlns:pc="http://schemas.microsoft.com/office/powerpoint/2013/main/command" cId="1742861620" sldId="266"/>
      <ac:picMk id="47" creationId="{F55BC7A4-EE4B-7EFC-C325-408D66C3CBA7}"/>
    </ac:deMkLst>
    <p188:txBody>
      <a:bodyPr/>
      <a:lstStyle/>
      <a:p>
        <a:r>
          <a:rPr lang="en-US"/>
          <a:t>What about a family photo?</a:t>
        </a:r>
      </a:p>
    </p188:txBody>
  </p188:cm>
</p188:cmLst>
</file>

<file path=ppt/comments/modernComment_12E_954ECF8C.xml><?xml version="1.0" encoding="utf-8"?>
<p188:cmLst xmlns:a="http://schemas.openxmlformats.org/drawingml/2006/main" xmlns:r="http://schemas.openxmlformats.org/officeDocument/2006/relationships" xmlns:p188="http://schemas.microsoft.com/office/powerpoint/2018/8/main">
  <p188:cm id="{3E0004C7-916B-6142-8D49-20D3EFCBA342}" authorId="{7E0DFC83-0B1C-3C9F-E09C-3EA1DB002355}" created="2025-08-05T18:49:15.781">
    <ac:deMkLst xmlns:ac="http://schemas.microsoft.com/office/drawing/2013/main/command">
      <pc:docMk xmlns:pc="http://schemas.microsoft.com/office/powerpoint/2013/main/command"/>
      <pc:sldMk xmlns:pc="http://schemas.microsoft.com/office/powerpoint/2013/main/command" cId="2504970124" sldId="302"/>
      <ac:spMk id="13" creationId="{49B69DB6-7A46-7AE4-837E-D5F34B526233}"/>
    </ac:deMkLst>
    <p188:txBody>
      <a:bodyPr/>
      <a:lstStyle/>
      <a:p>
        <a:r>
          <a:rPr lang="en-US"/>
          <a:t>Image to fill white space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8/5/25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8/5/25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364ED-72E0-2C84-0138-F119F2F3AB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0A06CC-05DE-E1CD-9991-C82C74B44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ADF46-B5AD-9DBA-2D67-D90324AB2C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81ABAC-52CA-15BD-4EE1-C27F39707D5E}"/>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567784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7A140-E8E8-1F56-4C58-BAE60255E5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F8F8D-9CDC-98CD-B110-8CBDC59D9B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F5BEB-A71C-6240-1037-8301EC1252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EBBE06-3993-D73C-93A6-34816E2E0A09}"/>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0185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D568E-B00F-8C01-0FA2-457B3D355D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5230BC-C5B7-1D44-BD16-F36C2879D8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3005B0-3A0D-0744-FDE3-B6577B4142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8E36DA-733E-3A2A-1725-7E7C810E8A60}"/>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192964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55F8C-6B92-B9A0-036D-DD1C6FB671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610482-F568-C522-A4EC-5606ABA59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29BC90-222B-2E58-AB3A-D774ACD419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76BB37-1533-CE51-B793-0C23788482F1}"/>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55065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24649-4B13-E319-23FF-55FD8AD6E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972CC-273E-F295-8857-C7EE93405A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52A7EC-8670-9F98-A6DF-CE15C0FAFA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837384-05D7-139D-4F47-316B021FC1E4}"/>
              </a:ext>
            </a:extLst>
          </p:cNvPr>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643606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6FDF7-9399-3B4C-1A71-46B1BCF1E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BE97C-F394-BF9C-0D57-1E66362AF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0CF6ED-3A41-B509-1C26-190FC86B1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C84EA0-45B6-95E4-D441-82337B5279A5}"/>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810235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D98F1-5BA0-B3DD-2597-48E38E4B5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D78800-1A3E-F74A-2E99-65651E451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79271-5C91-5188-1D68-C34BCB0178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D25D83-6B22-A9ED-9625-081F40D704EE}"/>
              </a:ext>
            </a:extLst>
          </p:cNvPr>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40897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58F5-6D2F-1866-F077-6D4BB3D76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D5917-6ADE-1FEF-BC74-D263D392F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3BA0A-08FC-FF9C-09ED-0C505257C2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60D258-5AB8-2F7A-E40E-F896FD28E44B}"/>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213078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CA5BC-4D62-492E-64DE-9EA2F70258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40C91-043B-6624-E055-4CA5CE39D8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BE8DE-BA8E-6453-B312-EFF293E50E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CE9E96-A22F-A28A-E0A3-FC36760E026A}"/>
              </a:ext>
            </a:extLst>
          </p:cNvPr>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4140128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02688-C485-FAD1-5B68-1F7AAFC8D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34E09-EB10-2B36-8CC2-7C0A9C170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10BEF4-91CB-EABC-505F-D3F3A010B5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6B3CE5-7DE7-03A2-43FC-0ADBA7DA2333}"/>
              </a:ext>
            </a:extLst>
          </p:cNvPr>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1176630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A46E0-0F26-4662-7D9E-0E24C5E952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B76EC1-AD13-9F82-29DA-691C1774D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97860-0C6A-3EAD-4AD5-B74F6B61D4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60BE87-BE64-267C-7800-DE6CCE470ACE}"/>
              </a:ext>
            </a:extLst>
          </p:cNvPr>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2090548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34</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35</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53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A6D15-E814-9937-C1F1-A06B6633E3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8A41E-7F73-1077-C5D1-776FE085B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4FA18-18A4-730F-B330-CBC386ABE6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D7271E-CA17-DB41-6E39-F69849453AE0}"/>
              </a:ext>
            </a:extLst>
          </p:cNvPr>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835209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7B883-0D56-5EE0-39DA-72B5D42817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E61A4-A8C6-A2B6-7D2C-E39132A02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AEF624-A009-01B8-11A3-89A322566C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A888A-6110-6D0E-E6E6-EEC4BFB7017C}"/>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56715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07B7-EC6F-248C-1BA5-F9713F3A8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4B8C2-D031-7CB4-6F1A-7D6F2BD6B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99AB6-ABA8-BC63-A8DD-2CDBDD9636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6963AB-EB6D-9EBA-0C44-E44CAF09563D}"/>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886560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446F7-DF86-603D-C902-0C49337517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26F10-5E76-454D-655D-801C14DB7F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87213-5857-F07E-FBB6-319136EF38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696105-50D8-3E3D-16A9-3196A06977C7}"/>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75958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DFF88-244D-1A4E-59BB-532190B32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06995-A212-F2D6-D3F5-735703266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B454A7-0F6F-46C7-ECAE-CB21E0FDA7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6CBFD3-6AB6-2C05-00DF-431450D1ABB1}"/>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9771951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rot="5400000">
            <a:off x="4920682" y="1192789"/>
            <a:ext cx="9488312" cy="5054323"/>
          </a:xfrm>
          <a:prstGeom prst="rect">
            <a:avLst/>
          </a:prstGeom>
        </p:spPr>
      </p:pic>
      <p:pic>
        <p:nvPicPr>
          <p:cNvPr id="4" name="Picture 3" descr="A logo of a sun&#10;&#10;AI-generated content may be incorrect.">
            <a:extLst>
              <a:ext uri="{FF2B5EF4-FFF2-40B4-BE49-F238E27FC236}">
                <a16:creationId xmlns:a16="http://schemas.microsoft.com/office/drawing/2014/main" id="{5B396137-F2B0-392A-A1BE-2C25800E83A2}"/>
              </a:ext>
            </a:extLst>
          </p:cNvPr>
          <p:cNvPicPr>
            <a:picLocks noChangeAspect="1"/>
          </p:cNvPicPr>
          <p:nvPr userDrawn="1"/>
        </p:nvPicPr>
        <p:blipFill>
          <a:blip r:embed="rId4"/>
          <a:stretch>
            <a:fillRect/>
          </a:stretch>
        </p:blipFill>
        <p:spPr>
          <a:xfrm>
            <a:off x="845128" y="1469946"/>
            <a:ext cx="4705350" cy="1423919"/>
          </a:xfrm>
          <a:prstGeom prst="rect">
            <a:avLst/>
          </a:prstGeom>
        </p:spPr>
      </p:pic>
      <p:sp>
        <p:nvSpPr>
          <p:cNvPr id="5" name="Rectangle 4">
            <a:extLst>
              <a:ext uri="{FF2B5EF4-FFF2-40B4-BE49-F238E27FC236}">
                <a16:creationId xmlns:a16="http://schemas.microsoft.com/office/drawing/2014/main" id="{EE8F7D8B-0BCE-E872-0BF5-FEB191D3A2AA}"/>
              </a:ext>
            </a:extLst>
          </p:cNvPr>
          <p:cNvSpPr/>
          <p:nvPr userDrawn="1"/>
        </p:nvSpPr>
        <p:spPr>
          <a:xfrm>
            <a:off x="0" y="0"/>
            <a:ext cx="8451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726918" y="3218162"/>
            <a:ext cx="4941771" cy="3200400"/>
          </a:xfrm>
        </p:spPr>
        <p:txBody>
          <a:bodyPr anchor="ctr">
            <a:noAutofit/>
          </a:bodyPr>
          <a:lstStyle>
            <a:lvl1pPr algn="l">
              <a:defRPr sz="3600" spc="150" baseline="0"/>
            </a:lvl1pPr>
          </a:lstStyle>
          <a:p>
            <a:r>
              <a:rPr lang="en-US" dirty="0"/>
              <a:t>CLICK TO add title</a:t>
            </a:r>
          </a:p>
        </p:txBody>
      </p:sp>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tx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tx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tx1"/>
                </a:solidFill>
              </a:defRPr>
            </a:lvl1pPr>
            <a:lvl2pPr marL="457200" indent="0">
              <a:lnSpc>
                <a:spcPct val="140000"/>
              </a:lnSpc>
              <a:spcBef>
                <a:spcPts val="1000"/>
              </a:spcBef>
              <a:buNone/>
              <a:defRPr sz="1800">
                <a:solidFill>
                  <a:schemeClr val="tx1"/>
                </a:solidFill>
              </a:defRPr>
            </a:lvl2pPr>
            <a:lvl3pPr marL="914400" indent="0">
              <a:lnSpc>
                <a:spcPct val="140000"/>
              </a:lnSpc>
              <a:spcBef>
                <a:spcPts val="1000"/>
              </a:spcBef>
              <a:buNone/>
              <a:defRPr sz="1800">
                <a:solidFill>
                  <a:schemeClr val="tx1"/>
                </a:solidFill>
              </a:defRPr>
            </a:lvl3pPr>
            <a:lvl4pPr marL="1371600" indent="0">
              <a:lnSpc>
                <a:spcPct val="140000"/>
              </a:lnSpc>
              <a:spcBef>
                <a:spcPts val="1000"/>
              </a:spcBef>
              <a:buNone/>
              <a:defRPr sz="1800">
                <a:solidFill>
                  <a:schemeClr val="tx1"/>
                </a:solidFill>
              </a:defRPr>
            </a:lvl4pPr>
            <a:lvl5pPr marL="1828800" indent="0">
              <a:lnSpc>
                <a:spcPct val="140000"/>
              </a:lnSpc>
              <a:spcBef>
                <a:spcPts val="1000"/>
              </a:spcBef>
              <a:buNone/>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tx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rgbClr val="898989"/>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tx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flipH="1">
            <a:off x="8123198" y="71917"/>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901701"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901701"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901701"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5378174"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5378174"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937261"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8341351"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pic>
        <p:nvPicPr>
          <p:cNvPr id="8" name="Picture 7" descr="A logo with a sun and rays&#10;&#10;AI-generated content may be incorrect.">
            <a:extLst>
              <a:ext uri="{FF2B5EF4-FFF2-40B4-BE49-F238E27FC236}">
                <a16:creationId xmlns:a16="http://schemas.microsoft.com/office/drawing/2014/main" id="{56F608D4-6D3E-43D7-3072-629B2BCCC59C}"/>
              </a:ext>
            </a:extLst>
          </p:cNvPr>
          <p:cNvPicPr>
            <a:picLocks noChangeAspect="1"/>
          </p:cNvPicPr>
          <p:nvPr userDrawn="1"/>
        </p:nvPicPr>
        <p:blipFill>
          <a:blip r:embed="rId15"/>
          <a:stretch>
            <a:fillRect/>
          </a:stretch>
        </p:blipFill>
        <p:spPr>
          <a:xfrm rot="16200000">
            <a:off x="-149716" y="3155950"/>
            <a:ext cx="959832" cy="546100"/>
          </a:xfrm>
          <a:prstGeom prst="rect">
            <a:avLst/>
          </a:prstGeom>
        </p:spPr>
      </p:pic>
      <p:cxnSp>
        <p:nvCxnSpPr>
          <p:cNvPr id="12" name="Straight Connector 11">
            <a:extLst>
              <a:ext uri="{FF2B5EF4-FFF2-40B4-BE49-F238E27FC236}">
                <a16:creationId xmlns:a16="http://schemas.microsoft.com/office/drawing/2014/main" id="{7B4DD4DF-7AB8-BBEA-8ED2-E48A2180901D}"/>
              </a:ext>
            </a:extLst>
          </p:cNvPr>
          <p:cNvCxnSpPr/>
          <p:nvPr userDrawn="1"/>
        </p:nvCxnSpPr>
        <p:spPr>
          <a:xfrm>
            <a:off x="603250" y="365125"/>
            <a:ext cx="0" cy="6356350"/>
          </a:xfrm>
          <a:prstGeom prst="line">
            <a:avLst/>
          </a:prstGeom>
          <a:ln w="15875">
            <a:gradFill>
              <a:gsLst>
                <a:gs pos="0">
                  <a:schemeClr val="accent1">
                    <a:lumMod val="5000"/>
                    <a:lumOff val="95000"/>
                  </a:schemeClr>
                </a:gs>
                <a:gs pos="25000">
                  <a:srgbClr val="F3BD1F"/>
                </a:gs>
                <a:gs pos="76500">
                  <a:srgbClr val="F3BD1F"/>
                </a:gs>
                <a:gs pos="53000">
                  <a:srgbClr val="E66F2E"/>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2E_954ECF8C.xm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mailto:------@---------.com"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A_67E1F534.xm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911977" y="3283857"/>
            <a:ext cx="6732906" cy="2432697"/>
          </a:xfrm>
        </p:spPr>
        <p:txBody>
          <a:bodyPr anchor="t"/>
          <a:lstStyle/>
          <a:p>
            <a:r>
              <a:rPr lang="en-US" b="1" dirty="0"/>
              <a:t>Transforming Rare Disease Journeys</a:t>
            </a:r>
            <a:br>
              <a:rPr lang="en-US" sz="4400" dirty="0"/>
            </a:br>
            <a:br>
              <a:rPr lang="en-US" sz="4400" dirty="0"/>
            </a:br>
            <a:r>
              <a:rPr lang="en-US" sz="2000" i="1" dirty="0"/>
              <a:t>Friends &amp; Family Funding Presentation</a:t>
            </a:r>
            <a:endParaRPr lang="en-US" sz="4400"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1D196-3B52-7D87-8474-02AF97F353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3182AC-0D84-CFB0-CEF7-19FE358B2FFF}"/>
              </a:ext>
            </a:extLst>
          </p:cNvPr>
          <p:cNvSpPr>
            <a:spLocks noGrp="1"/>
          </p:cNvSpPr>
          <p:nvPr>
            <p:ph type="title"/>
          </p:nvPr>
        </p:nvSpPr>
        <p:spPr>
          <a:xfrm>
            <a:off x="838201" y="895350"/>
            <a:ext cx="3247662" cy="1917700"/>
          </a:xfrm>
        </p:spPr>
        <p:txBody>
          <a:bodyPr>
            <a:normAutofit/>
          </a:bodyPr>
          <a:lstStyle/>
          <a:p>
            <a:r>
              <a:rPr lang="en-US" b="1" dirty="0"/>
              <a:t>A $12B Market Crying for Innovation</a:t>
            </a:r>
            <a:endParaRPr lang="en-US" dirty="0"/>
          </a:p>
        </p:txBody>
      </p:sp>
      <p:sp>
        <p:nvSpPr>
          <p:cNvPr id="6" name="Text Placeholder 5">
            <a:extLst>
              <a:ext uri="{FF2B5EF4-FFF2-40B4-BE49-F238E27FC236}">
                <a16:creationId xmlns:a16="http://schemas.microsoft.com/office/drawing/2014/main" id="{F0A2E9BF-410C-5B94-C1F6-78E4EDD24043}"/>
              </a:ext>
            </a:extLst>
          </p:cNvPr>
          <p:cNvSpPr>
            <a:spLocks noGrp="1"/>
          </p:cNvSpPr>
          <p:nvPr>
            <p:ph sz="half" idx="16"/>
          </p:nvPr>
        </p:nvSpPr>
        <p:spPr>
          <a:xfrm>
            <a:off x="838199" y="3044298"/>
            <a:ext cx="5257800" cy="3238499"/>
          </a:xfrm>
        </p:spPr>
        <p:txBody>
          <a:bodyPr>
            <a:normAutofit fontScale="92500" lnSpcReduction="10000"/>
          </a:bodyPr>
          <a:lstStyle/>
          <a:p>
            <a:pPr lvl="0"/>
            <a:r>
              <a:rPr lang="en-US" b="1" dirty="0"/>
              <a:t>AI Translation Breakthrough:</a:t>
            </a:r>
            <a:r>
              <a:rPr lang="en-US" dirty="0"/>
              <a:t> We've proven AI can convert complex pathology reports into 6th-grade prose in 27 seconds</a:t>
            </a:r>
          </a:p>
          <a:p>
            <a:pPr lvl="0"/>
            <a:r>
              <a:rPr lang="en-US" b="1" dirty="0"/>
              <a:t>Regulatory Support:</a:t>
            </a:r>
            <a:r>
              <a:rPr lang="en-US" dirty="0"/>
              <a:t> FDA increasingly values real-world evidence for rare disease drug approvals</a:t>
            </a:r>
          </a:p>
          <a:p>
            <a:pPr lvl="0"/>
            <a:r>
              <a:rPr lang="en-US" b="1" dirty="0"/>
              <a:t>Patient Empowerment:</a:t>
            </a:r>
            <a:r>
              <a:rPr lang="en-US" dirty="0"/>
              <a:t> Patients demand ownership of their health data and meaningful participation in research</a:t>
            </a:r>
          </a:p>
          <a:p>
            <a:pPr lvl="0"/>
            <a:r>
              <a:rPr lang="en-US" b="1" dirty="0"/>
              <a:t>Fragmented Competition:</a:t>
            </a:r>
            <a:r>
              <a:rPr lang="en-US" dirty="0"/>
              <a:t> No single platform offers comprehensive rare disease navigation—massive whitespace opportunity</a:t>
            </a:r>
          </a:p>
        </p:txBody>
      </p:sp>
      <p:graphicFrame>
        <p:nvGraphicFramePr>
          <p:cNvPr id="10" name="Table Placeholder 2">
            <a:extLst>
              <a:ext uri="{FF2B5EF4-FFF2-40B4-BE49-F238E27FC236}">
                <a16:creationId xmlns:a16="http://schemas.microsoft.com/office/drawing/2014/main" id="{ECECF84E-779A-A6A7-1C28-518A142BEF28}"/>
              </a:ext>
            </a:extLst>
          </p:cNvPr>
          <p:cNvGraphicFramePr>
            <a:graphicFrameLocks noGrp="1"/>
          </p:cNvGraphicFramePr>
          <p:nvPr>
            <p:ph type="tbl" sz="quarter" idx="14"/>
            <p:extLst>
              <p:ext uri="{D42A27DB-BD31-4B8C-83A1-F6EECF244321}">
                <p14:modId xmlns:p14="http://schemas.microsoft.com/office/powerpoint/2010/main" val="3439155800"/>
              </p:ext>
            </p:extLst>
          </p:nvPr>
        </p:nvGraphicFramePr>
        <p:xfrm>
          <a:off x="6911390" y="2033684"/>
          <a:ext cx="4641462" cy="3341580"/>
        </p:xfrm>
        <a:graphic>
          <a:graphicData uri="http://schemas.openxmlformats.org/drawingml/2006/table">
            <a:tbl>
              <a:tblPr firstRow="1" bandRow="1">
                <a:tableStyleId>{7E9639D4-E3E2-4D34-9284-5A2195B3D0D7}</a:tableStyleId>
              </a:tblPr>
              <a:tblGrid>
                <a:gridCol w="2320731">
                  <a:extLst>
                    <a:ext uri="{9D8B030D-6E8A-4147-A177-3AD203B41FA5}">
                      <a16:colId xmlns:a16="http://schemas.microsoft.com/office/drawing/2014/main" val="127040821"/>
                    </a:ext>
                  </a:extLst>
                </a:gridCol>
                <a:gridCol w="2320731">
                  <a:extLst>
                    <a:ext uri="{9D8B030D-6E8A-4147-A177-3AD203B41FA5}">
                      <a16:colId xmlns:a16="http://schemas.microsoft.com/office/drawing/2014/main" val="149845700"/>
                    </a:ext>
                  </a:extLst>
                </a:gridCol>
              </a:tblGrid>
              <a:tr h="839540">
                <a:tc>
                  <a:txBody>
                    <a:bodyPr/>
                    <a:lstStyle/>
                    <a:p>
                      <a:pPr algn="ctr"/>
                      <a:r>
                        <a:rPr lang="en-US" sz="1600" b="0" dirty="0">
                          <a:solidFill>
                            <a:schemeClr val="bg1"/>
                          </a:solidFill>
                        </a:rPr>
                        <a:t>Global Rare Disease Population</a:t>
                      </a:r>
                    </a:p>
                  </a:txBody>
                  <a:tcPr anchor="ctr">
                    <a:solidFill>
                      <a:srgbClr val="F4B824"/>
                    </a:solidFill>
                  </a:tcPr>
                </a:tc>
                <a:tc>
                  <a:txBody>
                    <a:bodyPr/>
                    <a:lstStyle/>
                    <a:p>
                      <a:pPr algn="ctr"/>
                      <a:r>
                        <a:rPr lang="en-US" sz="1600" b="0" dirty="0">
                          <a:solidFill>
                            <a:schemeClr val="bg1"/>
                          </a:solidFill>
                        </a:rPr>
                        <a:t>400M + people worldwide</a:t>
                      </a:r>
                    </a:p>
                  </a:txBody>
                  <a:tcPr anchor="ctr">
                    <a:solidFill>
                      <a:srgbClr val="F4B824"/>
                    </a:solidFill>
                  </a:tcPr>
                </a:tc>
                <a:extLst>
                  <a:ext uri="{0D108BD9-81ED-4DB2-BD59-A6C34878D82A}">
                    <a16:rowId xmlns:a16="http://schemas.microsoft.com/office/drawing/2014/main" val="3873867931"/>
                  </a:ext>
                </a:extLst>
              </a:tr>
              <a:tr h="839540">
                <a:tc>
                  <a:txBody>
                    <a:bodyPr/>
                    <a:lstStyle/>
                    <a:p>
                      <a:pPr algn="ctr"/>
                      <a:r>
                        <a:rPr lang="en-US" sz="1600" b="0" dirty="0">
                          <a:solidFill>
                            <a:schemeClr val="bg1"/>
                          </a:solidFill>
                        </a:rPr>
                        <a:t>U.S. Rare Cancer Patients</a:t>
                      </a:r>
                    </a:p>
                  </a:txBody>
                  <a:tcPr anchor="ctr">
                    <a:solidFill>
                      <a:srgbClr val="EE7723"/>
                    </a:solidFill>
                  </a:tcPr>
                </a:tc>
                <a:tc>
                  <a:txBody>
                    <a:bodyPr/>
                    <a:lstStyle/>
                    <a:p>
                      <a:pPr algn="ctr"/>
                      <a:r>
                        <a:rPr lang="en-US" sz="1600" b="0" dirty="0">
                          <a:solidFill>
                            <a:schemeClr val="bg1"/>
                          </a:solidFill>
                        </a:rPr>
                        <a:t>400K new diagnoses annually; 10M+ globally</a:t>
                      </a:r>
                    </a:p>
                  </a:txBody>
                  <a:tcPr anchor="ctr">
                    <a:solidFill>
                      <a:srgbClr val="EE7723"/>
                    </a:solidFill>
                  </a:tcPr>
                </a:tc>
                <a:extLst>
                  <a:ext uri="{0D108BD9-81ED-4DB2-BD59-A6C34878D82A}">
                    <a16:rowId xmlns:a16="http://schemas.microsoft.com/office/drawing/2014/main" val="85209771"/>
                  </a:ext>
                </a:extLst>
              </a:tr>
              <a:tr h="587640">
                <a:tc>
                  <a:txBody>
                    <a:bodyPr/>
                    <a:lstStyle/>
                    <a:p>
                      <a:pPr algn="ctr"/>
                      <a:r>
                        <a:rPr lang="en-US" sz="1600" b="0" dirty="0">
                          <a:solidFill>
                            <a:schemeClr val="bg1"/>
                          </a:solidFill>
                        </a:rPr>
                        <a:t>Market Size</a:t>
                      </a:r>
                    </a:p>
                  </a:txBody>
                  <a:tcPr anchor="ctr">
                    <a:solidFill>
                      <a:srgbClr val="F4B824"/>
                    </a:solidFill>
                  </a:tcPr>
                </a:tc>
                <a:tc>
                  <a:txBody>
                    <a:bodyPr/>
                    <a:lstStyle/>
                    <a:p>
                      <a:pPr algn="ctr"/>
                      <a:r>
                        <a:rPr lang="en-US" sz="1600" b="0" dirty="0">
                          <a:solidFill>
                            <a:schemeClr val="bg1"/>
                          </a:solidFill>
                        </a:rPr>
                        <a:t>$12B global rare disease real-world evidence market</a:t>
                      </a:r>
                    </a:p>
                  </a:txBody>
                  <a:tcPr anchor="ctr">
                    <a:solidFill>
                      <a:srgbClr val="F4B824"/>
                    </a:solidFill>
                  </a:tcPr>
                </a:tc>
                <a:extLst>
                  <a:ext uri="{0D108BD9-81ED-4DB2-BD59-A6C34878D82A}">
                    <a16:rowId xmlns:a16="http://schemas.microsoft.com/office/drawing/2014/main" val="4061031278"/>
                  </a:ext>
                </a:extLst>
              </a:tr>
              <a:tr h="839540">
                <a:tc>
                  <a:txBody>
                    <a:bodyPr/>
                    <a:lstStyle/>
                    <a:p>
                      <a:pPr algn="ctr"/>
                      <a:r>
                        <a:rPr lang="en-US" sz="1600" b="0" dirty="0">
                          <a:solidFill>
                            <a:schemeClr val="bg1"/>
                          </a:solidFill>
                        </a:rPr>
                        <a:t>Growth Rate</a:t>
                      </a:r>
                    </a:p>
                  </a:txBody>
                  <a:tcPr anchor="ctr">
                    <a:solidFill>
                      <a:srgbClr val="EE7723"/>
                    </a:solidFill>
                  </a:tcPr>
                </a:tc>
                <a:tc>
                  <a:txBody>
                    <a:bodyPr/>
                    <a:lstStyle/>
                    <a:p>
                      <a:pPr algn="ctr"/>
                      <a:r>
                        <a:rPr lang="en-US" sz="1600" b="0" dirty="0">
                          <a:solidFill>
                            <a:schemeClr val="bg1"/>
                          </a:solidFill>
                        </a:rPr>
                        <a:t>18$ CAGR (IQVIA, 2025)</a:t>
                      </a:r>
                    </a:p>
                  </a:txBody>
                  <a:tcPr anchor="ctr">
                    <a:solidFill>
                      <a:srgbClr val="EE7723"/>
                    </a:solidFill>
                  </a:tcPr>
                </a:tc>
                <a:extLst>
                  <a:ext uri="{0D108BD9-81ED-4DB2-BD59-A6C34878D82A}">
                    <a16:rowId xmlns:a16="http://schemas.microsoft.com/office/drawing/2014/main" val="3591840781"/>
                  </a:ext>
                </a:extLst>
              </a:tr>
            </a:tbl>
          </a:graphicData>
        </a:graphic>
      </p:graphicFrame>
      <p:sp>
        <p:nvSpPr>
          <p:cNvPr id="5" name="Slide Number Placeholder 4">
            <a:extLst>
              <a:ext uri="{FF2B5EF4-FFF2-40B4-BE49-F238E27FC236}">
                <a16:creationId xmlns:a16="http://schemas.microsoft.com/office/drawing/2014/main" id="{D21FF313-5AD0-338C-5EDA-E09F42BDC191}"/>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10</a:t>
            </a:fld>
            <a:endParaRPr lang="en-US" dirty="0"/>
          </a:p>
        </p:txBody>
      </p:sp>
      <p:sp>
        <p:nvSpPr>
          <p:cNvPr id="4" name="TextBox 3">
            <a:extLst>
              <a:ext uri="{FF2B5EF4-FFF2-40B4-BE49-F238E27FC236}">
                <a16:creationId xmlns:a16="http://schemas.microsoft.com/office/drawing/2014/main" id="{BB1F5860-6035-37A2-02D1-E0ECCCD096AE}"/>
              </a:ext>
            </a:extLst>
          </p:cNvPr>
          <p:cNvSpPr txBox="1"/>
          <p:nvPr/>
        </p:nvSpPr>
        <p:spPr>
          <a:xfrm>
            <a:off x="6911390" y="1541049"/>
            <a:ext cx="4641462" cy="425950"/>
          </a:xfrm>
          <a:prstGeom prst="rect">
            <a:avLst/>
          </a:prstGeom>
          <a:noFill/>
        </p:spPr>
        <p:txBody>
          <a:bodyPr wrap="square">
            <a:spAutoFit/>
          </a:bodyPr>
          <a:lstStyle/>
          <a:p>
            <a:pPr marL="0" marR="0">
              <a:lnSpc>
                <a:spcPct val="115000"/>
              </a:lnSpc>
              <a:spcAft>
                <a:spcPts val="800"/>
              </a:spcAft>
              <a:buNone/>
            </a:pPr>
            <a:r>
              <a:rPr lang="en-US" sz="2000" b="1" kern="0" dirty="0">
                <a:effectLst/>
                <a:latin typeface="Segoe UI" panose="020B0502040204020203" pitchFamily="34" charset="0"/>
                <a:ea typeface="Times New Roman" panose="02020603050405020304" pitchFamily="18" charset="0"/>
                <a:cs typeface="Arial" panose="020B0604020202020204" pitchFamily="34" charset="0"/>
              </a:rPr>
              <a:t>Market Opportunity</a:t>
            </a:r>
            <a:endParaRPr lang="en-US"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71B5FFA0-15CC-CDC6-2664-68710642C7C3}"/>
              </a:ext>
            </a:extLst>
          </p:cNvPr>
          <p:cNvSpPr txBox="1"/>
          <p:nvPr/>
        </p:nvSpPr>
        <p:spPr>
          <a:xfrm>
            <a:off x="838199" y="2618348"/>
            <a:ext cx="4641462" cy="425950"/>
          </a:xfrm>
          <a:prstGeom prst="rect">
            <a:avLst/>
          </a:prstGeom>
          <a:noFill/>
        </p:spPr>
        <p:txBody>
          <a:bodyPr wrap="square">
            <a:spAutoFit/>
          </a:bodyPr>
          <a:lstStyle/>
          <a:p>
            <a:pPr marL="0" marR="0">
              <a:lnSpc>
                <a:spcPct val="115000"/>
              </a:lnSpc>
              <a:spcAft>
                <a:spcPts val="800"/>
              </a:spcAft>
              <a:buNone/>
            </a:pPr>
            <a:r>
              <a:rPr lang="en-US" sz="2000" b="1" kern="0" dirty="0">
                <a:gradFill>
                  <a:gsLst>
                    <a:gs pos="0">
                      <a:srgbClr val="EE7723"/>
                    </a:gs>
                    <a:gs pos="100000">
                      <a:srgbClr val="F4B824"/>
                    </a:gs>
                  </a:gsLst>
                  <a:lin ang="5400000" scaled="1"/>
                </a:gradFill>
                <a:latin typeface="Segoe UI" panose="020B0502040204020203" pitchFamily="34" charset="0"/>
                <a:ea typeface="DengXian" panose="02010600030101010101" pitchFamily="2" charset="-122"/>
                <a:cs typeface="Arial" panose="020B0604020202020204" pitchFamily="34" charset="0"/>
              </a:rPr>
              <a:t>Why Now?</a:t>
            </a:r>
            <a:endParaRPr lang="en-US" kern="100" dirty="0">
              <a:gradFill>
                <a:gsLst>
                  <a:gs pos="0">
                    <a:srgbClr val="EE7723"/>
                  </a:gs>
                  <a:gs pos="100000">
                    <a:srgbClr val="F4B824"/>
                  </a:gs>
                </a:gsLst>
                <a:lin ang="5400000" scaled="1"/>
              </a:gradFill>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379872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F7237-3F47-6229-EC53-1B0F164857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9AA142-EF66-16F1-B1F7-E6D1CFDBD1B5}"/>
              </a:ext>
            </a:extLst>
          </p:cNvPr>
          <p:cNvSpPr>
            <a:spLocks noGrp="1"/>
          </p:cNvSpPr>
          <p:nvPr>
            <p:ph type="title"/>
          </p:nvPr>
        </p:nvSpPr>
        <p:spPr>
          <a:xfrm>
            <a:off x="838200" y="895350"/>
            <a:ext cx="5092873" cy="1917700"/>
          </a:xfrm>
        </p:spPr>
        <p:txBody>
          <a:bodyPr>
            <a:normAutofit/>
          </a:bodyPr>
          <a:lstStyle/>
          <a:p>
            <a:r>
              <a:rPr lang="en-US" b="1" dirty="0"/>
              <a:t>Competitive Landscape gap</a:t>
            </a:r>
            <a:endParaRPr lang="en-US" dirty="0"/>
          </a:p>
        </p:txBody>
      </p:sp>
      <p:sp>
        <p:nvSpPr>
          <p:cNvPr id="6" name="Text Placeholder 5">
            <a:extLst>
              <a:ext uri="{FF2B5EF4-FFF2-40B4-BE49-F238E27FC236}">
                <a16:creationId xmlns:a16="http://schemas.microsoft.com/office/drawing/2014/main" id="{50A0AB25-F7B2-879E-46E6-DE60EB3F7411}"/>
              </a:ext>
            </a:extLst>
          </p:cNvPr>
          <p:cNvSpPr>
            <a:spLocks noGrp="1"/>
          </p:cNvSpPr>
          <p:nvPr>
            <p:ph sz="half" idx="16"/>
          </p:nvPr>
        </p:nvSpPr>
        <p:spPr>
          <a:xfrm>
            <a:off x="838199" y="3044298"/>
            <a:ext cx="5257800" cy="3238499"/>
          </a:xfrm>
        </p:spPr>
        <p:txBody>
          <a:bodyPr>
            <a:normAutofit/>
          </a:bodyPr>
          <a:lstStyle/>
          <a:p>
            <a:r>
              <a:rPr lang="en-US" i="1" dirty="0"/>
              <a:t>Current solutions focus on narrow problems:</a:t>
            </a:r>
          </a:p>
          <a:p>
            <a:pPr lvl="1"/>
            <a:r>
              <a:rPr lang="en-US" b="1" dirty="0"/>
              <a:t>Outcomes4Me</a:t>
            </a:r>
            <a:r>
              <a:rPr lang="en-US" dirty="0"/>
              <a:t> → Common cancer guidelines only</a:t>
            </a:r>
          </a:p>
          <a:p>
            <a:pPr lvl="1"/>
            <a:r>
              <a:rPr lang="en-US" b="1" dirty="0" err="1"/>
              <a:t>Belong.Life</a:t>
            </a:r>
            <a:r>
              <a:rPr lang="en-US" dirty="0"/>
              <a:t> → Peer forums without decision tools</a:t>
            </a:r>
          </a:p>
          <a:p>
            <a:pPr lvl="1"/>
            <a:r>
              <a:rPr lang="en-US" b="1" dirty="0" err="1"/>
              <a:t>AllStripes</a:t>
            </a:r>
            <a:r>
              <a:rPr lang="en-US" b="1" dirty="0"/>
              <a:t>/</a:t>
            </a:r>
            <a:r>
              <a:rPr lang="en-US" b="1" dirty="0" err="1"/>
              <a:t>Ciitizen</a:t>
            </a:r>
            <a:r>
              <a:rPr lang="en-US" dirty="0"/>
              <a:t> → Data aggregation without navigation</a:t>
            </a:r>
          </a:p>
        </p:txBody>
      </p:sp>
      <p:sp>
        <p:nvSpPr>
          <p:cNvPr id="5" name="Slide Number Placeholder 4">
            <a:extLst>
              <a:ext uri="{FF2B5EF4-FFF2-40B4-BE49-F238E27FC236}">
                <a16:creationId xmlns:a16="http://schemas.microsoft.com/office/drawing/2014/main" id="{7791329F-A121-DA20-CE1B-70CF73AD6CC3}"/>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11</a:t>
            </a:fld>
            <a:endParaRPr lang="en-US" dirty="0"/>
          </a:p>
        </p:txBody>
      </p:sp>
      <p:sp>
        <p:nvSpPr>
          <p:cNvPr id="7" name="TextBox 6">
            <a:extLst>
              <a:ext uri="{FF2B5EF4-FFF2-40B4-BE49-F238E27FC236}">
                <a16:creationId xmlns:a16="http://schemas.microsoft.com/office/drawing/2014/main" id="{448F7F3D-D326-862E-C642-07B660B7035D}"/>
              </a:ext>
            </a:extLst>
          </p:cNvPr>
          <p:cNvSpPr txBox="1"/>
          <p:nvPr/>
        </p:nvSpPr>
        <p:spPr>
          <a:xfrm>
            <a:off x="838199" y="2618348"/>
            <a:ext cx="4641462" cy="425950"/>
          </a:xfrm>
          <a:prstGeom prst="rect">
            <a:avLst/>
          </a:prstGeom>
          <a:noFill/>
        </p:spPr>
        <p:txBody>
          <a:bodyPr wrap="square">
            <a:spAutoFit/>
          </a:bodyPr>
          <a:lstStyle/>
          <a:p>
            <a:pPr marL="0" marR="0">
              <a:lnSpc>
                <a:spcPct val="115000"/>
              </a:lnSpc>
              <a:spcAft>
                <a:spcPts val="800"/>
              </a:spcAft>
              <a:buNone/>
            </a:pPr>
            <a:r>
              <a:rPr lang="en-US" sz="2000" b="1" kern="0" dirty="0">
                <a:gradFill>
                  <a:gsLst>
                    <a:gs pos="0">
                      <a:srgbClr val="EE7723"/>
                    </a:gs>
                    <a:gs pos="100000">
                      <a:srgbClr val="F4B824"/>
                    </a:gs>
                  </a:gsLst>
                  <a:lin ang="5400000" scaled="1"/>
                </a:gradFill>
                <a:latin typeface="Segoe UI" panose="020B0502040204020203" pitchFamily="34" charset="0"/>
                <a:ea typeface="DengXian" panose="02010600030101010101" pitchFamily="2" charset="-122"/>
                <a:cs typeface="Arial" panose="020B0604020202020204" pitchFamily="34" charset="0"/>
              </a:rPr>
              <a:t>Why Now?</a:t>
            </a:r>
            <a:endParaRPr lang="en-US" kern="100" dirty="0">
              <a:gradFill>
                <a:gsLst>
                  <a:gs pos="0">
                    <a:srgbClr val="EE7723"/>
                  </a:gs>
                  <a:gs pos="100000">
                    <a:srgbClr val="F4B824"/>
                  </a:gs>
                </a:gsLst>
                <a:lin ang="5400000" scaled="1"/>
              </a:gradFill>
              <a:effectLst/>
              <a:latin typeface="Aptos" panose="020B0004020202020204" pitchFamily="34" charset="0"/>
              <a:ea typeface="DengXian" panose="02010600030101010101" pitchFamily="2" charset="-122"/>
              <a:cs typeface="Arial" panose="020B0604020202020204" pitchFamily="34" charset="0"/>
            </a:endParaRPr>
          </a:p>
        </p:txBody>
      </p:sp>
      <p:sp>
        <p:nvSpPr>
          <p:cNvPr id="13" name="Oval 12">
            <a:extLst>
              <a:ext uri="{FF2B5EF4-FFF2-40B4-BE49-F238E27FC236}">
                <a16:creationId xmlns:a16="http://schemas.microsoft.com/office/drawing/2014/main" id="{49B69DB6-7A46-7AE4-837E-D5F34B526233}"/>
              </a:ext>
            </a:extLst>
          </p:cNvPr>
          <p:cNvSpPr/>
          <p:nvPr/>
        </p:nvSpPr>
        <p:spPr>
          <a:xfrm>
            <a:off x="7340253" y="1396653"/>
            <a:ext cx="4120018" cy="38705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42E0B40-F282-FC0F-7C5C-0C3B31D4E0D0}"/>
              </a:ext>
            </a:extLst>
          </p:cNvPr>
          <p:cNvSpPr txBox="1"/>
          <p:nvPr/>
        </p:nvSpPr>
        <p:spPr>
          <a:xfrm>
            <a:off x="8241056" y="2370171"/>
            <a:ext cx="2757291" cy="1348254"/>
          </a:xfrm>
          <a:prstGeom prst="rect">
            <a:avLst/>
          </a:prstGeom>
          <a:noFill/>
          <a:effectLst/>
        </p:spPr>
        <p:txBody>
          <a:bodyPr wrap="square">
            <a:spAutoFit/>
          </a:bodyPr>
          <a:lstStyle/>
          <a:p>
            <a:pPr marL="0" marR="0">
              <a:lnSpc>
                <a:spcPct val="115000"/>
              </a:lnSpc>
              <a:spcAft>
                <a:spcPts val="800"/>
              </a:spcAft>
              <a:buNone/>
            </a:pPr>
            <a:r>
              <a:rPr lang="en-US" sz="1800" b="1" kern="0" dirty="0" err="1">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cs typeface="Arial" panose="020B0604020202020204" pitchFamily="34" charset="0"/>
              </a:rPr>
              <a:t>RadiantCompass</a:t>
            </a:r>
            <a:r>
              <a:rPr lang="en-US" sz="1800" b="1" kern="0" dirty="0">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cs typeface="Arial" panose="020B0604020202020204" pitchFamily="34" charset="0"/>
              </a:rPr>
              <a:t> fills the whitespace</a:t>
            </a:r>
            <a:r>
              <a:rPr lang="en-US" sz="1800" kern="0" dirty="0">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cs typeface="Arial" panose="020B0604020202020204" pitchFamily="34" charset="0"/>
              </a:rPr>
              <a:t> </a:t>
            </a:r>
            <a:r>
              <a:rPr lang="en-US" sz="1800" kern="0" dirty="0">
                <a:effectLst/>
                <a:latin typeface="Segoe UI" panose="020B0502040204020203" pitchFamily="34" charset="0"/>
                <a:ea typeface="Times New Roman" panose="02020603050405020304" pitchFamily="18" charset="0"/>
                <a:cs typeface="Arial" panose="020B0604020202020204" pitchFamily="34" charset="0"/>
              </a:rPr>
              <a:t>with end-to-end rare disease journey orchestration.</a:t>
            </a:r>
            <a:endParaRPr lang="en-US" sz="2400" kern="100" dirty="0">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504970124"/>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BC41091-08A6-1DA5-E44D-A18268FF3EC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339608-87BB-3FFE-8D7C-77DDD4F5974F}"/>
              </a:ext>
            </a:extLst>
          </p:cNvPr>
          <p:cNvSpPr>
            <a:spLocks noGrp="1"/>
          </p:cNvSpPr>
          <p:nvPr>
            <p:ph type="title"/>
          </p:nvPr>
        </p:nvSpPr>
        <p:spPr>
          <a:xfrm>
            <a:off x="838201" y="895350"/>
            <a:ext cx="3247662" cy="1917700"/>
          </a:xfrm>
        </p:spPr>
        <p:txBody>
          <a:bodyPr>
            <a:normAutofit/>
          </a:bodyPr>
          <a:lstStyle/>
          <a:p>
            <a:r>
              <a:rPr lang="en-US" dirty="0"/>
              <a:t>A NEED EXISTS</a:t>
            </a:r>
          </a:p>
        </p:txBody>
      </p:sp>
      <p:sp>
        <p:nvSpPr>
          <p:cNvPr id="6" name="Text Placeholder 5">
            <a:extLst>
              <a:ext uri="{FF2B5EF4-FFF2-40B4-BE49-F238E27FC236}">
                <a16:creationId xmlns:a16="http://schemas.microsoft.com/office/drawing/2014/main" id="{FF4D0263-FF6D-F7A7-6075-EA8F244A5AD2}"/>
              </a:ext>
            </a:extLst>
          </p:cNvPr>
          <p:cNvSpPr>
            <a:spLocks noGrp="1"/>
          </p:cNvSpPr>
          <p:nvPr>
            <p:ph sz="half" idx="16"/>
          </p:nvPr>
        </p:nvSpPr>
        <p:spPr>
          <a:xfrm>
            <a:off x="838200" y="2813049"/>
            <a:ext cx="3247662" cy="3238499"/>
          </a:xfrm>
        </p:spPr>
        <p:txBody>
          <a:bodyPr>
            <a:normAutofit/>
          </a:bodyPr>
          <a:lstStyle/>
          <a:p>
            <a:r>
              <a:rPr lang="en-US"/>
              <a:t>Learn to infuse energy into your delivery to leave a lasting impression</a:t>
            </a:r>
          </a:p>
          <a:p>
            <a:r>
              <a:rPr lang="en-US"/>
              <a:t>One of the goals of effective communication is to motivate your audience</a:t>
            </a:r>
            <a:endParaRPr lang="en-US" dirty="0"/>
          </a:p>
        </p:txBody>
      </p:sp>
      <p:graphicFrame>
        <p:nvGraphicFramePr>
          <p:cNvPr id="10" name="Table Placeholder 2">
            <a:extLst>
              <a:ext uri="{FF2B5EF4-FFF2-40B4-BE49-F238E27FC236}">
                <a16:creationId xmlns:a16="http://schemas.microsoft.com/office/drawing/2014/main" id="{333B6B86-023B-7F98-F1FD-FE8A49616D45}"/>
              </a:ext>
            </a:extLst>
          </p:cNvPr>
          <p:cNvGraphicFramePr>
            <a:graphicFrameLocks noGrp="1"/>
          </p:cNvGraphicFramePr>
          <p:nvPr>
            <p:ph type="tbl" sz="quarter" idx="14"/>
          </p:nvPr>
        </p:nvGraphicFramePr>
        <p:xfrm>
          <a:off x="4216400" y="895350"/>
          <a:ext cx="7137404" cy="5115889"/>
        </p:xfrm>
        <a:graphic>
          <a:graphicData uri="http://schemas.openxmlformats.org/drawingml/2006/table">
            <a:tbl>
              <a:tblPr firstRow="1" bandRow="1">
                <a:tableStyleId>{7E9639D4-E3E2-4D34-9284-5A2195B3D0D7}</a:tableStyleId>
              </a:tblPr>
              <a:tblGrid>
                <a:gridCol w="1784351">
                  <a:extLst>
                    <a:ext uri="{9D8B030D-6E8A-4147-A177-3AD203B41FA5}">
                      <a16:colId xmlns:a16="http://schemas.microsoft.com/office/drawing/2014/main" val="127040821"/>
                    </a:ext>
                  </a:extLst>
                </a:gridCol>
                <a:gridCol w="1784351">
                  <a:extLst>
                    <a:ext uri="{9D8B030D-6E8A-4147-A177-3AD203B41FA5}">
                      <a16:colId xmlns:a16="http://schemas.microsoft.com/office/drawing/2014/main" val="149845700"/>
                    </a:ext>
                  </a:extLst>
                </a:gridCol>
                <a:gridCol w="1784351">
                  <a:extLst>
                    <a:ext uri="{9D8B030D-6E8A-4147-A177-3AD203B41FA5}">
                      <a16:colId xmlns:a16="http://schemas.microsoft.com/office/drawing/2014/main" val="3119692462"/>
                    </a:ext>
                  </a:extLst>
                </a:gridCol>
                <a:gridCol w="1784351">
                  <a:extLst>
                    <a:ext uri="{9D8B030D-6E8A-4147-A177-3AD203B41FA5}">
                      <a16:colId xmlns:a16="http://schemas.microsoft.com/office/drawing/2014/main" val="3472639139"/>
                    </a:ext>
                  </a:extLst>
                </a:gridCol>
              </a:tblGrid>
              <a:tr h="810285">
                <a:tc>
                  <a:txBody>
                    <a:bodyPr/>
                    <a:lstStyle/>
                    <a:p>
                      <a:pPr algn="ctr"/>
                      <a:r>
                        <a:rPr lang="en-US" b="0" dirty="0"/>
                        <a:t>METRIC</a:t>
                      </a:r>
                    </a:p>
                  </a:txBody>
                  <a:tcPr anchor="ctr"/>
                </a:tc>
                <a:tc>
                  <a:txBody>
                    <a:bodyPr/>
                    <a:lstStyle/>
                    <a:p>
                      <a:pPr algn="ctr"/>
                      <a:r>
                        <a:rPr lang="en-US" b="0" dirty="0"/>
                        <a:t>MEASUREMENT</a:t>
                      </a:r>
                    </a:p>
                  </a:txBody>
                  <a:tcPr anchor="ctr"/>
                </a:tc>
                <a:tc>
                  <a:txBody>
                    <a:bodyPr/>
                    <a:lstStyle/>
                    <a:p>
                      <a:pPr algn="ctr"/>
                      <a:r>
                        <a:rPr lang="en-US" b="0" dirty="0"/>
                        <a:t>TARGET</a:t>
                      </a:r>
                    </a:p>
                  </a:txBody>
                  <a:tcPr anchor="ctr"/>
                </a:tc>
                <a:tc>
                  <a:txBody>
                    <a:bodyPr/>
                    <a:lstStyle/>
                    <a:p>
                      <a:pPr algn="ctr"/>
                      <a:r>
                        <a:rPr lang="en-US" b="0" dirty="0"/>
                        <a:t>ACTUAL</a:t>
                      </a:r>
                    </a:p>
                  </a:txBody>
                  <a:tcPr anchor="ctr"/>
                </a:tc>
                <a:extLst>
                  <a:ext uri="{0D108BD9-81ED-4DB2-BD59-A6C34878D82A}">
                    <a16:rowId xmlns:a16="http://schemas.microsoft.com/office/drawing/2014/main" val="3298013591"/>
                  </a:ext>
                </a:extLst>
              </a:tr>
              <a:tr h="839540">
                <a:tc>
                  <a:txBody>
                    <a:bodyPr/>
                    <a:lstStyle/>
                    <a:p>
                      <a:pPr algn="ctr"/>
                      <a:r>
                        <a:rPr lang="en-US" dirty="0"/>
                        <a:t>Audience attendance</a:t>
                      </a:r>
                    </a:p>
                  </a:txBody>
                  <a:tcPr anchor="ctr"/>
                </a:tc>
                <a:tc>
                  <a:txBody>
                    <a:bodyPr/>
                    <a:lstStyle/>
                    <a:p>
                      <a:pPr algn="ctr"/>
                      <a:r>
                        <a:rPr lang="en-US" dirty="0"/>
                        <a:t># of attendees</a:t>
                      </a:r>
                    </a:p>
                  </a:txBody>
                  <a:tcPr anchor="ctr"/>
                </a:tc>
                <a:tc>
                  <a:txBody>
                    <a:bodyPr/>
                    <a:lstStyle/>
                    <a:p>
                      <a:pPr algn="ctr"/>
                      <a:r>
                        <a:rPr lang="en-US" dirty="0"/>
                        <a:t>150</a:t>
                      </a:r>
                    </a:p>
                  </a:txBody>
                  <a:tcPr anchor="ctr"/>
                </a:tc>
                <a:tc>
                  <a:txBody>
                    <a:bodyPr/>
                    <a:lstStyle/>
                    <a:p>
                      <a:pPr algn="ctr"/>
                      <a:r>
                        <a:rPr lang="en-US" dirty="0"/>
                        <a:t>120</a:t>
                      </a:r>
                    </a:p>
                  </a:txBody>
                  <a:tcPr anchor="ctr"/>
                </a:tc>
                <a:extLst>
                  <a:ext uri="{0D108BD9-81ED-4DB2-BD59-A6C34878D82A}">
                    <a16:rowId xmlns:a16="http://schemas.microsoft.com/office/drawing/2014/main" val="3873867931"/>
                  </a:ext>
                </a:extLst>
              </a:tr>
              <a:tr h="839540">
                <a:tc>
                  <a:txBody>
                    <a:bodyPr/>
                    <a:lstStyle/>
                    <a:p>
                      <a:pPr algn="ctr"/>
                      <a:r>
                        <a:rPr lang="en-US" dirty="0"/>
                        <a:t>Engagement duration</a:t>
                      </a:r>
                    </a:p>
                  </a:txBody>
                  <a:tcPr anchor="ctr"/>
                </a:tc>
                <a:tc>
                  <a:txBody>
                    <a:bodyPr/>
                    <a:lstStyle/>
                    <a:p>
                      <a:pPr algn="ctr"/>
                      <a:r>
                        <a:rPr lang="en-US" dirty="0"/>
                        <a:t>Minutes</a:t>
                      </a:r>
                    </a:p>
                  </a:txBody>
                  <a:tcPr anchor="ctr"/>
                </a:tc>
                <a:tc>
                  <a:txBody>
                    <a:bodyPr/>
                    <a:lstStyle/>
                    <a:p>
                      <a:pPr algn="ctr"/>
                      <a:r>
                        <a:rPr lang="en-US" dirty="0"/>
                        <a:t>60</a:t>
                      </a:r>
                    </a:p>
                  </a:txBody>
                  <a:tcPr anchor="ctr"/>
                </a:tc>
                <a:tc>
                  <a:txBody>
                    <a:bodyPr/>
                    <a:lstStyle/>
                    <a:p>
                      <a:pPr algn="ctr"/>
                      <a:r>
                        <a:rPr lang="en-US" dirty="0"/>
                        <a:t>75</a:t>
                      </a:r>
                    </a:p>
                  </a:txBody>
                  <a:tcPr anchor="ctr"/>
                </a:tc>
                <a:extLst>
                  <a:ext uri="{0D108BD9-81ED-4DB2-BD59-A6C34878D82A}">
                    <a16:rowId xmlns:a16="http://schemas.microsoft.com/office/drawing/2014/main" val="85209771"/>
                  </a:ext>
                </a:extLst>
              </a:tr>
              <a:tr h="587640">
                <a:tc>
                  <a:txBody>
                    <a:bodyPr/>
                    <a:lstStyle/>
                    <a:p>
                      <a:pPr algn="ctr"/>
                      <a:r>
                        <a:rPr lang="en-US" dirty="0"/>
                        <a:t>Q&amp;A interaction</a:t>
                      </a:r>
                    </a:p>
                  </a:txBody>
                  <a:tcPr anchor="ctr"/>
                </a:tc>
                <a:tc>
                  <a:txBody>
                    <a:bodyPr/>
                    <a:lstStyle/>
                    <a:p>
                      <a:pPr algn="ctr"/>
                      <a:r>
                        <a:rPr lang="en-US" dirty="0"/>
                        <a:t># of questions</a:t>
                      </a:r>
                    </a:p>
                  </a:txBody>
                  <a:tcPr anchor="ctr"/>
                </a:tc>
                <a:tc>
                  <a:txBody>
                    <a:bodyPr/>
                    <a:lstStyle/>
                    <a:p>
                      <a:pPr algn="ctr"/>
                      <a:r>
                        <a:rPr lang="en-US" dirty="0"/>
                        <a:t>10</a:t>
                      </a:r>
                    </a:p>
                  </a:txBody>
                  <a:tcPr anchor="ctr"/>
                </a:tc>
                <a:tc>
                  <a:txBody>
                    <a:bodyPr/>
                    <a:lstStyle/>
                    <a:p>
                      <a:pPr algn="ctr"/>
                      <a:r>
                        <a:rPr lang="en-US" dirty="0"/>
                        <a:t>15</a:t>
                      </a:r>
                    </a:p>
                  </a:txBody>
                  <a:tcPr anchor="ctr"/>
                </a:tc>
                <a:extLst>
                  <a:ext uri="{0D108BD9-81ED-4DB2-BD59-A6C34878D82A}">
                    <a16:rowId xmlns:a16="http://schemas.microsoft.com/office/drawing/2014/main" val="4061031278"/>
                  </a:ext>
                </a:extLst>
              </a:tr>
              <a:tr h="839540">
                <a:tc>
                  <a:txBody>
                    <a:bodyPr/>
                    <a:lstStyle/>
                    <a:p>
                      <a:pPr algn="ctr"/>
                      <a:r>
                        <a:rPr lang="en-US" dirty="0"/>
                        <a:t>Positive feedback</a:t>
                      </a:r>
                    </a:p>
                  </a:txBody>
                  <a:tcPr anchor="ctr"/>
                </a:tc>
                <a:tc>
                  <a:txBody>
                    <a:bodyPr/>
                    <a:lstStyle/>
                    <a:p>
                      <a:pPr algn="ctr"/>
                      <a:r>
                        <a:rPr lang="en-US" dirty="0"/>
                        <a:t>Percentage (%)</a:t>
                      </a:r>
                    </a:p>
                  </a:txBody>
                  <a:tcPr anchor="ctr"/>
                </a:tc>
                <a:tc>
                  <a:txBody>
                    <a:bodyPr/>
                    <a:lstStyle/>
                    <a:p>
                      <a:pPr algn="ctr"/>
                      <a:r>
                        <a:rPr lang="en-US" dirty="0"/>
                        <a:t>90</a:t>
                      </a:r>
                    </a:p>
                  </a:txBody>
                  <a:tcPr anchor="ctr"/>
                </a:tc>
                <a:tc>
                  <a:txBody>
                    <a:bodyPr/>
                    <a:lstStyle/>
                    <a:p>
                      <a:pPr algn="ctr"/>
                      <a:r>
                        <a:rPr lang="en-US" dirty="0"/>
                        <a:t>95</a:t>
                      </a:r>
                    </a:p>
                  </a:txBody>
                  <a:tcPr anchor="ctr"/>
                </a:tc>
                <a:extLst>
                  <a:ext uri="{0D108BD9-81ED-4DB2-BD59-A6C34878D82A}">
                    <a16:rowId xmlns:a16="http://schemas.microsoft.com/office/drawing/2014/main" val="3591840781"/>
                  </a:ext>
                </a:extLst>
              </a:tr>
              <a:tr h="1199344">
                <a:tc>
                  <a:txBody>
                    <a:bodyPr/>
                    <a:lstStyle/>
                    <a:p>
                      <a:pPr algn="ctr"/>
                      <a:r>
                        <a:rPr lang="en-US" dirty="0"/>
                        <a:t>Rate of information retention</a:t>
                      </a:r>
                    </a:p>
                  </a:txBody>
                  <a:tcPr anchor="ctr"/>
                </a:tc>
                <a:tc>
                  <a:txBody>
                    <a:bodyPr/>
                    <a:lstStyle/>
                    <a:p>
                      <a:pPr algn="ctr"/>
                      <a:r>
                        <a:rPr lang="en-US" dirty="0"/>
                        <a:t>Percentage (%)</a:t>
                      </a:r>
                    </a:p>
                  </a:txBody>
                  <a:tcPr anchor="ctr"/>
                </a:tc>
                <a:tc>
                  <a:txBody>
                    <a:bodyPr/>
                    <a:lstStyle/>
                    <a:p>
                      <a:pPr algn="ctr"/>
                      <a:r>
                        <a:rPr lang="en-US" dirty="0"/>
                        <a:t>80</a:t>
                      </a:r>
                    </a:p>
                  </a:txBody>
                  <a:tcPr anchor="ctr"/>
                </a:tc>
                <a:tc>
                  <a:txBody>
                    <a:bodyPr/>
                    <a:lstStyle/>
                    <a:p>
                      <a:pPr algn="ctr"/>
                      <a:r>
                        <a:rPr lang="en-US" dirty="0"/>
                        <a:t>85</a:t>
                      </a:r>
                    </a:p>
                  </a:txBody>
                  <a:tcPr anchor="ctr"/>
                </a:tc>
                <a:extLst>
                  <a:ext uri="{0D108BD9-81ED-4DB2-BD59-A6C34878D82A}">
                    <a16:rowId xmlns:a16="http://schemas.microsoft.com/office/drawing/2014/main" val="335389741"/>
                  </a:ext>
                </a:extLst>
              </a:tr>
            </a:tbl>
          </a:graphicData>
        </a:graphic>
      </p:graphicFrame>
      <p:sp>
        <p:nvSpPr>
          <p:cNvPr id="5" name="Slide Number Placeholder 4">
            <a:extLst>
              <a:ext uri="{FF2B5EF4-FFF2-40B4-BE49-F238E27FC236}">
                <a16:creationId xmlns:a16="http://schemas.microsoft.com/office/drawing/2014/main" id="{15E7642C-1CFB-9D4D-706D-B57F8CBD3DEB}"/>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0374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A802-3E4E-9B78-2BCA-510511D0E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787BA-4BE1-1D32-E8C0-B9DEBC7CEA61}"/>
              </a:ext>
            </a:extLst>
          </p:cNvPr>
          <p:cNvSpPr>
            <a:spLocks noGrp="1"/>
          </p:cNvSpPr>
          <p:nvPr>
            <p:ph type="ctrTitle"/>
          </p:nvPr>
        </p:nvSpPr>
        <p:spPr>
          <a:xfrm>
            <a:off x="6991350" y="3259590"/>
            <a:ext cx="4594098" cy="604781"/>
          </a:xfrm>
        </p:spPr>
        <p:txBody>
          <a:bodyPr wrap="square">
            <a:spAutoFit/>
          </a:bodyPr>
          <a:lstStyle/>
          <a:p>
            <a:pPr algn="r"/>
            <a:r>
              <a:rPr lang="en-US" dirty="0"/>
              <a:t>Radiant Compass</a:t>
            </a:r>
          </a:p>
        </p:txBody>
      </p:sp>
      <p:sp>
        <p:nvSpPr>
          <p:cNvPr id="4" name="TextBox 3">
            <a:extLst>
              <a:ext uri="{FF2B5EF4-FFF2-40B4-BE49-F238E27FC236}">
                <a16:creationId xmlns:a16="http://schemas.microsoft.com/office/drawing/2014/main" id="{9EDC3494-6EA3-F3B8-C3CD-0FD9219EE801}"/>
              </a:ext>
            </a:extLst>
          </p:cNvPr>
          <p:cNvSpPr txBox="1"/>
          <p:nvPr/>
        </p:nvSpPr>
        <p:spPr>
          <a:xfrm>
            <a:off x="7571232" y="3864371"/>
            <a:ext cx="4014216" cy="646331"/>
          </a:xfrm>
          <a:prstGeom prst="rect">
            <a:avLst/>
          </a:prstGeom>
          <a:noFill/>
        </p:spPr>
        <p:txBody>
          <a:bodyPr wrap="square">
            <a:spAutoFit/>
          </a:bodyPr>
          <a:lstStyle/>
          <a:p>
            <a:pPr algn="r"/>
            <a:r>
              <a:rPr lang="en-US" sz="1800" b="1" i="1" kern="0" dirty="0">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rPr>
              <a:t>The World's First Whole-Person Rare Disease Navigator</a:t>
            </a:r>
            <a:r>
              <a:rPr lang="en-US" i="1" dirty="0">
                <a:gradFill>
                  <a:gsLst>
                    <a:gs pos="0">
                      <a:srgbClr val="EE7723"/>
                    </a:gs>
                    <a:gs pos="100000">
                      <a:srgbClr val="F4B824"/>
                    </a:gs>
                  </a:gsLst>
                  <a:lin ang="5400000" scaled="1"/>
                </a:gradFill>
                <a:effectLst/>
              </a:rPr>
              <a:t> </a:t>
            </a:r>
            <a:endParaRPr lang="en-US" i="1" dirty="0">
              <a:gradFill>
                <a:gsLst>
                  <a:gs pos="0">
                    <a:srgbClr val="EE7723"/>
                  </a:gs>
                  <a:gs pos="100000">
                    <a:srgbClr val="F4B824"/>
                  </a:gs>
                </a:gsLst>
                <a:lin ang="5400000" scaled="1"/>
              </a:gradFill>
            </a:endParaRPr>
          </a:p>
        </p:txBody>
      </p:sp>
    </p:spTree>
    <p:extLst>
      <p:ext uri="{BB962C8B-B14F-4D97-AF65-F5344CB8AC3E}">
        <p14:creationId xmlns:p14="http://schemas.microsoft.com/office/powerpoint/2010/main" val="1600290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E807BE-4761-2BBB-4DF6-E779F984E6A6}"/>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DC6BFC01-AC8A-9550-C733-FAB229334A48}"/>
              </a:ext>
            </a:extLst>
          </p:cNvPr>
          <p:cNvSpPr>
            <a:spLocks noGrp="1"/>
          </p:cNvSpPr>
          <p:nvPr>
            <p:ph type="title"/>
          </p:nvPr>
        </p:nvSpPr>
        <p:spPr>
          <a:xfrm>
            <a:off x="838200" y="831670"/>
            <a:ext cx="5655197" cy="963459"/>
          </a:xfrm>
        </p:spPr>
        <p:txBody>
          <a:bodyPr anchor="b"/>
          <a:lstStyle/>
          <a:p>
            <a:r>
              <a:rPr lang="en-US" dirty="0"/>
              <a:t>THE SOLUTION: </a:t>
            </a:r>
            <a:br>
              <a:rPr lang="en-US" dirty="0"/>
            </a:br>
            <a:r>
              <a:rPr lang="en-US" dirty="0"/>
              <a:t>RADIANT COMPASS</a:t>
            </a:r>
          </a:p>
        </p:txBody>
      </p:sp>
      <p:sp>
        <p:nvSpPr>
          <p:cNvPr id="20" name="Content Placeholder 3">
            <a:extLst>
              <a:ext uri="{FF2B5EF4-FFF2-40B4-BE49-F238E27FC236}">
                <a16:creationId xmlns:a16="http://schemas.microsoft.com/office/drawing/2014/main" id="{A0807B93-C911-7383-B574-3B8D869C2B8F}"/>
              </a:ext>
            </a:extLst>
          </p:cNvPr>
          <p:cNvSpPr>
            <a:spLocks noGrp="1"/>
          </p:cNvSpPr>
          <p:nvPr>
            <p:ph sz="half" idx="2"/>
          </p:nvPr>
        </p:nvSpPr>
        <p:spPr>
          <a:xfrm>
            <a:off x="838199" y="2000278"/>
            <a:ext cx="8458201" cy="4374394"/>
          </a:xfrm>
        </p:spPr>
        <p:txBody>
          <a:bodyPr>
            <a:noAutofit/>
          </a:bodyPr>
          <a:lstStyle/>
          <a:p>
            <a:pPr marL="0" indent="0">
              <a:buNone/>
            </a:pPr>
            <a:r>
              <a:rPr lang="en-US" b="1" dirty="0">
                <a:gradFill flip="none" rotWithShape="1">
                  <a:gsLst>
                    <a:gs pos="0">
                      <a:srgbClr val="EE7723"/>
                    </a:gs>
                    <a:gs pos="100000">
                      <a:srgbClr val="F4B824"/>
                    </a:gs>
                  </a:gsLst>
                  <a:lin ang="0" scaled="1"/>
                  <a:tileRect/>
                </a:gradFill>
              </a:rPr>
              <a:t>Personalized Care Journey Navigator</a:t>
            </a:r>
            <a:br>
              <a:rPr lang="en-US" dirty="0"/>
            </a:br>
            <a:r>
              <a:rPr lang="en-US" i="1" dirty="0"/>
              <a:t>An adaptive, stage-based roadmap that guides patients and caregivers through diagnosis, treatment, and long-term living with clarity and compassion.</a:t>
            </a:r>
          </a:p>
          <a:p>
            <a:pPr marL="0" indent="0">
              <a:buNone/>
            </a:pPr>
            <a:r>
              <a:rPr lang="en-US" b="1" dirty="0">
                <a:gradFill>
                  <a:gsLst>
                    <a:gs pos="0">
                      <a:srgbClr val="EE7723"/>
                    </a:gs>
                    <a:gs pos="100000">
                      <a:srgbClr val="F4B824"/>
                    </a:gs>
                  </a:gsLst>
                  <a:lin ang="0" scaled="1"/>
                </a:gradFill>
              </a:rPr>
              <a:t>Collaborative Care Planning &amp; Logistics Hub</a:t>
            </a:r>
            <a:br>
              <a:rPr lang="en-US" dirty="0"/>
            </a:br>
            <a:r>
              <a:rPr lang="en-US" i="1" dirty="0"/>
              <a:t>A centralized tool for managing appointments, records, communication, and responsibilities across care teams, families, and support networks.</a:t>
            </a:r>
          </a:p>
          <a:p>
            <a:pPr marL="0" indent="0">
              <a:buNone/>
            </a:pPr>
            <a:r>
              <a:rPr lang="en-US" b="1" dirty="0">
                <a:gradFill>
                  <a:gsLst>
                    <a:gs pos="0">
                      <a:srgbClr val="EE7723"/>
                    </a:gs>
                    <a:gs pos="100000">
                      <a:srgbClr val="F4B824"/>
                    </a:gs>
                  </a:gsLst>
                  <a:lin ang="0" scaled="1"/>
                </a:gradFill>
              </a:rPr>
              <a:t>Emotional &amp; Mental Health Companion</a:t>
            </a:r>
            <a:br>
              <a:rPr lang="en-US" dirty="0"/>
            </a:br>
            <a:r>
              <a:rPr lang="en-US" i="1" dirty="0"/>
              <a:t>Integrated journaling, check-ins, peer stories, and therapeutic prompts to help users process emotions, reflect, and build resilience over time.</a:t>
            </a:r>
          </a:p>
          <a:p>
            <a:pPr marL="0" indent="0">
              <a:buNone/>
            </a:pPr>
            <a:r>
              <a:rPr lang="en-US" b="1" dirty="0">
                <a:gradFill>
                  <a:gsLst>
                    <a:gs pos="0">
                      <a:srgbClr val="EE7723"/>
                    </a:gs>
                    <a:gs pos="100000">
                      <a:srgbClr val="F4B824"/>
                    </a:gs>
                  </a:gsLst>
                  <a:lin ang="0" scaled="1"/>
                </a:gradFill>
              </a:rPr>
              <a:t>Empowered Decision Support &amp; Advocacy Tools</a:t>
            </a:r>
            <a:br>
              <a:rPr lang="en-US" dirty="0"/>
            </a:br>
            <a:r>
              <a:rPr lang="en-US" i="1" dirty="0"/>
              <a:t>Evidence-based resources for comparing treatment options, understanding second opinions, estimating costs, and finding purpose through mentorship, research, and storytelling.</a:t>
            </a:r>
          </a:p>
        </p:txBody>
      </p:sp>
      <p:sp>
        <p:nvSpPr>
          <p:cNvPr id="9" name="Slide Number Placeholder 8">
            <a:extLst>
              <a:ext uri="{FF2B5EF4-FFF2-40B4-BE49-F238E27FC236}">
                <a16:creationId xmlns:a16="http://schemas.microsoft.com/office/drawing/2014/main" id="{1A6D6F8F-9EA1-37DD-4FA0-7538CDD89F2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2868166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5DE60-5243-E0B1-EB59-73E3DEC5F4AC}"/>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41253AD2-B729-9818-F59B-D2A07CE4E909}"/>
              </a:ext>
            </a:extLst>
          </p:cNvPr>
          <p:cNvSpPr>
            <a:spLocks noGrp="1"/>
          </p:cNvSpPr>
          <p:nvPr>
            <p:ph type="title"/>
          </p:nvPr>
        </p:nvSpPr>
        <p:spPr>
          <a:xfrm>
            <a:off x="838200" y="237646"/>
            <a:ext cx="5655197" cy="1299584"/>
          </a:xfrm>
        </p:spPr>
        <p:txBody>
          <a:bodyPr anchor="b"/>
          <a:lstStyle/>
          <a:p>
            <a:r>
              <a:rPr lang="en-US" dirty="0"/>
              <a:t>THE SOLUTION: </a:t>
            </a:r>
            <a:br>
              <a:rPr lang="en-US" dirty="0"/>
            </a:br>
            <a:r>
              <a:rPr lang="en-US" dirty="0"/>
              <a:t>RADIANT COMPASS</a:t>
            </a:r>
          </a:p>
        </p:txBody>
      </p:sp>
      <p:sp>
        <p:nvSpPr>
          <p:cNvPr id="9" name="Slide Number Placeholder 8">
            <a:extLst>
              <a:ext uri="{FF2B5EF4-FFF2-40B4-BE49-F238E27FC236}">
                <a16:creationId xmlns:a16="http://schemas.microsoft.com/office/drawing/2014/main" id="{1E99671A-5FD8-0745-2E33-EC3D932B293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13" name="TextBox 12">
            <a:extLst>
              <a:ext uri="{FF2B5EF4-FFF2-40B4-BE49-F238E27FC236}">
                <a16:creationId xmlns:a16="http://schemas.microsoft.com/office/drawing/2014/main" id="{80A19163-82C6-6B53-0C0B-2CAFC63026B2}"/>
              </a:ext>
            </a:extLst>
          </p:cNvPr>
          <p:cNvSpPr txBox="1"/>
          <p:nvPr/>
        </p:nvSpPr>
        <p:spPr>
          <a:xfrm>
            <a:off x="1117854" y="3194595"/>
            <a:ext cx="4798314" cy="1980157"/>
          </a:xfrm>
          <a:prstGeom prst="rect">
            <a:avLst/>
          </a:prstGeom>
          <a:noFill/>
        </p:spPr>
        <p:txBody>
          <a:bodyPr wrap="square">
            <a:spAutoFit/>
          </a:bodyPr>
          <a:lstStyle/>
          <a:p>
            <a:pPr marL="342900" marR="0" lvl="0" indent="-342900">
              <a:lnSpc>
                <a:spcPct val="115000"/>
              </a:lnSpc>
              <a:spcAft>
                <a:spcPts val="800"/>
              </a:spcAft>
              <a:buSzPts val="1000"/>
              <a:buFont typeface="Symbol" pitchFamily="2" charset="2"/>
              <a:buChar char=""/>
              <a:tabLst>
                <a:tab pos="457200" algn="l"/>
              </a:tabLst>
            </a:pPr>
            <a:r>
              <a:rPr lang="en-US" sz="1600" kern="0" dirty="0">
                <a:effectLst/>
                <a:latin typeface="Segoe UI" panose="020B0502040204020203" pitchFamily="34" charset="0"/>
                <a:ea typeface="Times New Roman" panose="02020603050405020304" pitchFamily="18" charset="0"/>
                <a:cs typeface="Arial" panose="020B0604020202020204" pitchFamily="34" charset="0"/>
              </a:rPr>
              <a:t>Converts complex pathology, genomics, and treatment plans into plain language</a:t>
            </a:r>
            <a:endParaRPr lang="en-US" sz="20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600" kern="0" dirty="0">
                <a:effectLst/>
                <a:latin typeface="Segoe UI" panose="020B0502040204020203" pitchFamily="34" charset="0"/>
                <a:ea typeface="Times New Roman" panose="02020603050405020304" pitchFamily="18" charset="0"/>
                <a:cs typeface="Arial" panose="020B0604020202020204" pitchFamily="34" charset="0"/>
              </a:rPr>
              <a:t>Generates personalized "ask-your-doctor" checklists</a:t>
            </a:r>
            <a:endParaRPr lang="en-US" sz="20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600" kern="0" dirty="0">
                <a:effectLst/>
                <a:latin typeface="Segoe UI" panose="020B0502040204020203" pitchFamily="34" charset="0"/>
                <a:ea typeface="Times New Roman" panose="02020603050405020304" pitchFamily="18" charset="0"/>
                <a:cs typeface="Arial" panose="020B0604020202020204" pitchFamily="34" charset="0"/>
              </a:rPr>
              <a:t>Provides real-time explanations of medical terminology and next steps</a:t>
            </a:r>
            <a:endParaRPr lang="en-US" sz="2000"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15" name="TextBox 14">
            <a:extLst>
              <a:ext uri="{FF2B5EF4-FFF2-40B4-BE49-F238E27FC236}">
                <a16:creationId xmlns:a16="http://schemas.microsoft.com/office/drawing/2014/main" id="{52A36DA7-3D64-8D0D-1BFB-C885A8FAA65B}"/>
              </a:ext>
            </a:extLst>
          </p:cNvPr>
          <p:cNvSpPr txBox="1"/>
          <p:nvPr/>
        </p:nvSpPr>
        <p:spPr>
          <a:xfrm>
            <a:off x="838200" y="1537230"/>
            <a:ext cx="5891784" cy="573619"/>
          </a:xfrm>
          <a:prstGeom prst="rect">
            <a:avLst/>
          </a:prstGeom>
          <a:noFill/>
        </p:spPr>
        <p:txBody>
          <a:bodyPr wrap="square">
            <a:spAutoFit/>
          </a:bodyPr>
          <a:lstStyle/>
          <a:p>
            <a:pPr marL="0" marR="0">
              <a:lnSpc>
                <a:spcPct val="115000"/>
              </a:lnSpc>
              <a:spcAft>
                <a:spcPts val="800"/>
              </a:spcAft>
              <a:buNone/>
            </a:pPr>
            <a:r>
              <a:rPr lang="en-US" sz="1400" i="1" kern="0" dirty="0">
                <a:effectLst/>
                <a:latin typeface="Segoe UI" panose="020B0502040204020203" pitchFamily="34" charset="0"/>
                <a:ea typeface="Times New Roman" panose="02020603050405020304" pitchFamily="18" charset="0"/>
                <a:cs typeface="Arial" panose="020B0604020202020204" pitchFamily="34" charset="0"/>
              </a:rPr>
              <a:t>An AI-powered platform that transforms the rare disease experience through three breakthrough capabilities:</a:t>
            </a:r>
            <a:endParaRPr lang="en-US" i="1"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18" name="TextBox 17">
            <a:extLst>
              <a:ext uri="{FF2B5EF4-FFF2-40B4-BE49-F238E27FC236}">
                <a16:creationId xmlns:a16="http://schemas.microsoft.com/office/drawing/2014/main" id="{304C8FAC-F659-63E4-AB55-6ED2347DE53E}"/>
              </a:ext>
            </a:extLst>
          </p:cNvPr>
          <p:cNvSpPr txBox="1"/>
          <p:nvPr/>
        </p:nvSpPr>
        <p:spPr>
          <a:xfrm>
            <a:off x="838200" y="2640510"/>
            <a:ext cx="6094476" cy="425950"/>
          </a:xfrm>
          <a:prstGeom prst="rect">
            <a:avLst/>
          </a:prstGeom>
          <a:noFill/>
        </p:spPr>
        <p:txBody>
          <a:bodyPr wrap="square">
            <a:spAutoFit/>
          </a:bodyPr>
          <a:lstStyle/>
          <a:p>
            <a:pPr marL="0" marR="0">
              <a:lnSpc>
                <a:spcPct val="115000"/>
              </a:lnSpc>
              <a:spcAft>
                <a:spcPts val="800"/>
              </a:spcAft>
              <a:buNone/>
            </a:pPr>
            <a:r>
              <a:rPr lang="en-US" sz="2000" b="1" kern="0" dirty="0">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cs typeface="Arial" panose="020B0604020202020204" pitchFamily="34" charset="0"/>
              </a:rPr>
              <a:t>Clarity Engine - Medical Translation AI</a:t>
            </a:r>
            <a:endParaRPr lang="en-US" kern="100" dirty="0">
              <a:gradFill>
                <a:gsLst>
                  <a:gs pos="0">
                    <a:srgbClr val="EE7723"/>
                  </a:gs>
                  <a:gs pos="100000">
                    <a:srgbClr val="F4B824"/>
                  </a:gs>
                </a:gsLst>
                <a:lin ang="5400000" scaled="1"/>
              </a:gradFill>
              <a:effectLst/>
              <a:latin typeface="Aptos" panose="020B0004020202020204" pitchFamily="34" charset="0"/>
              <a:ea typeface="DengXian" panose="02010600030101010101" pitchFamily="2" charset="-122"/>
              <a:cs typeface="Arial" panose="020B0604020202020204" pitchFamily="34" charset="0"/>
            </a:endParaRPr>
          </a:p>
        </p:txBody>
      </p:sp>
      <p:sp>
        <p:nvSpPr>
          <p:cNvPr id="19" name="Oval 18">
            <a:extLst>
              <a:ext uri="{FF2B5EF4-FFF2-40B4-BE49-F238E27FC236}">
                <a16:creationId xmlns:a16="http://schemas.microsoft.com/office/drawing/2014/main" id="{C823F873-2C68-9F03-14AB-56BCCB658BC9}"/>
              </a:ext>
            </a:extLst>
          </p:cNvPr>
          <p:cNvSpPr/>
          <p:nvPr/>
        </p:nvSpPr>
        <p:spPr>
          <a:xfrm>
            <a:off x="6729984" y="2110849"/>
            <a:ext cx="4120018" cy="38705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Insert Image</a:t>
            </a:r>
            <a:endParaRPr lang="en-US" dirty="0">
              <a:solidFill>
                <a:schemeClr val="tx1"/>
              </a:solidFill>
            </a:endParaRPr>
          </a:p>
        </p:txBody>
      </p:sp>
    </p:spTree>
    <p:extLst>
      <p:ext uri="{BB962C8B-B14F-4D97-AF65-F5344CB8AC3E}">
        <p14:creationId xmlns:p14="http://schemas.microsoft.com/office/powerpoint/2010/main" val="2153153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9EC93-F458-7E11-AF0A-B3AB6880DF8B}"/>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6E9604F3-27A5-3CD9-3749-C6D5628BA371}"/>
              </a:ext>
            </a:extLst>
          </p:cNvPr>
          <p:cNvSpPr>
            <a:spLocks noGrp="1"/>
          </p:cNvSpPr>
          <p:nvPr>
            <p:ph type="title"/>
          </p:nvPr>
        </p:nvSpPr>
        <p:spPr>
          <a:xfrm>
            <a:off x="838200" y="237646"/>
            <a:ext cx="5655197" cy="1299584"/>
          </a:xfrm>
        </p:spPr>
        <p:txBody>
          <a:bodyPr anchor="b"/>
          <a:lstStyle/>
          <a:p>
            <a:r>
              <a:rPr lang="en-US" dirty="0"/>
              <a:t>THE SOLUTION: </a:t>
            </a:r>
            <a:br>
              <a:rPr lang="en-US" dirty="0"/>
            </a:br>
            <a:r>
              <a:rPr lang="en-US" dirty="0"/>
              <a:t>RADIANT COMPASS</a:t>
            </a:r>
          </a:p>
        </p:txBody>
      </p:sp>
      <p:sp>
        <p:nvSpPr>
          <p:cNvPr id="9" name="Slide Number Placeholder 8">
            <a:extLst>
              <a:ext uri="{FF2B5EF4-FFF2-40B4-BE49-F238E27FC236}">
                <a16:creationId xmlns:a16="http://schemas.microsoft.com/office/drawing/2014/main" id="{50707816-9B68-515C-E67A-33E0892314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13" name="TextBox 12">
            <a:extLst>
              <a:ext uri="{FF2B5EF4-FFF2-40B4-BE49-F238E27FC236}">
                <a16:creationId xmlns:a16="http://schemas.microsoft.com/office/drawing/2014/main" id="{F868CB72-45A8-C071-D887-215D83ACF118}"/>
              </a:ext>
            </a:extLst>
          </p:cNvPr>
          <p:cNvSpPr txBox="1"/>
          <p:nvPr/>
        </p:nvSpPr>
        <p:spPr>
          <a:xfrm>
            <a:off x="1117854" y="3395763"/>
            <a:ext cx="4798314" cy="2263312"/>
          </a:xfrm>
          <a:prstGeom prst="rect">
            <a:avLst/>
          </a:prstGeom>
          <a:noFill/>
        </p:spPr>
        <p:txBody>
          <a:bodyPr wrap="square">
            <a:spAutoFit/>
          </a:bodyPr>
          <a:lstStyle/>
          <a:p>
            <a:pPr marL="342900" marR="0" lvl="0" indent="-342900">
              <a:lnSpc>
                <a:spcPct val="115000"/>
              </a:lnSpc>
              <a:spcAft>
                <a:spcPts val="800"/>
              </a:spcAft>
              <a:buSzPts val="1000"/>
              <a:buFont typeface="Symbol" pitchFamily="2" charset="2"/>
              <a:buChar char=""/>
              <a:tabLst>
                <a:tab pos="457200" algn="l"/>
              </a:tabLst>
            </a:pPr>
            <a:r>
              <a:rPr lang="en-US" sz="1600" kern="0" dirty="0">
                <a:latin typeface="Segoe UI" panose="020B0502040204020203" pitchFamily="34" charset="0"/>
                <a:ea typeface="Times New Roman" panose="02020603050405020304" pitchFamily="18" charset="0"/>
                <a:cs typeface="Arial" panose="020B0604020202020204" pitchFamily="34" charset="0"/>
              </a:rPr>
              <a:t>Ranks hospitals by procedure volume, outcomes, insurance coverage, travel burden, and culture</a:t>
            </a:r>
            <a:endParaRPr lang="en-US" sz="2000" kern="100" dirty="0">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600" kern="0" dirty="0">
                <a:latin typeface="Segoe UI" panose="020B0502040204020203" pitchFamily="34" charset="0"/>
                <a:ea typeface="Times New Roman" panose="02020603050405020304" pitchFamily="18" charset="0"/>
                <a:cs typeface="Arial" panose="020B0604020202020204" pitchFamily="34" charset="0"/>
              </a:rPr>
              <a:t>Eliminates the "cold-calling centers of excellence" nightmare</a:t>
            </a:r>
            <a:endParaRPr lang="en-US" sz="2000" kern="100" dirty="0">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600" kern="0" dirty="0">
                <a:latin typeface="Segoe UI" panose="020B0502040204020203" pitchFamily="34" charset="0"/>
                <a:ea typeface="Times New Roman" panose="02020603050405020304" pitchFamily="18" charset="0"/>
                <a:cs typeface="Arial" panose="020B0604020202020204" pitchFamily="34" charset="0"/>
              </a:rPr>
              <a:t>Provides objective data to guide life-changing treatment decisions</a:t>
            </a:r>
            <a:endParaRPr lang="en-US" sz="2000" kern="100" dirty="0">
              <a:latin typeface="Aptos" panose="020B0004020202020204" pitchFamily="34" charset="0"/>
              <a:ea typeface="DengXian" panose="02010600030101010101" pitchFamily="2" charset="-122"/>
              <a:cs typeface="Arial" panose="020B0604020202020204" pitchFamily="34" charset="0"/>
            </a:endParaRPr>
          </a:p>
        </p:txBody>
      </p:sp>
      <p:sp>
        <p:nvSpPr>
          <p:cNvPr id="15" name="TextBox 14">
            <a:extLst>
              <a:ext uri="{FF2B5EF4-FFF2-40B4-BE49-F238E27FC236}">
                <a16:creationId xmlns:a16="http://schemas.microsoft.com/office/drawing/2014/main" id="{891CE168-556B-953A-B56D-BA3B7426A101}"/>
              </a:ext>
            </a:extLst>
          </p:cNvPr>
          <p:cNvSpPr txBox="1"/>
          <p:nvPr/>
        </p:nvSpPr>
        <p:spPr>
          <a:xfrm>
            <a:off x="838200" y="1537230"/>
            <a:ext cx="5891784" cy="573619"/>
          </a:xfrm>
          <a:prstGeom prst="rect">
            <a:avLst/>
          </a:prstGeom>
          <a:noFill/>
        </p:spPr>
        <p:txBody>
          <a:bodyPr wrap="square">
            <a:spAutoFit/>
          </a:bodyPr>
          <a:lstStyle/>
          <a:p>
            <a:pPr marL="0" marR="0">
              <a:lnSpc>
                <a:spcPct val="115000"/>
              </a:lnSpc>
              <a:spcAft>
                <a:spcPts val="800"/>
              </a:spcAft>
              <a:buNone/>
            </a:pPr>
            <a:r>
              <a:rPr lang="en-US" sz="1400" i="1" kern="0" dirty="0">
                <a:effectLst/>
                <a:latin typeface="Segoe UI" panose="020B0502040204020203" pitchFamily="34" charset="0"/>
                <a:ea typeface="Times New Roman" panose="02020603050405020304" pitchFamily="18" charset="0"/>
                <a:cs typeface="Arial" panose="020B0604020202020204" pitchFamily="34" charset="0"/>
              </a:rPr>
              <a:t>An AI-powered platform that transforms the rare disease experience through three breakthrough capabilities:</a:t>
            </a:r>
            <a:endParaRPr lang="en-US" i="1"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18" name="TextBox 17">
            <a:extLst>
              <a:ext uri="{FF2B5EF4-FFF2-40B4-BE49-F238E27FC236}">
                <a16:creationId xmlns:a16="http://schemas.microsoft.com/office/drawing/2014/main" id="{BD78C7A1-809B-3AFC-69C1-2468BF088E20}"/>
              </a:ext>
            </a:extLst>
          </p:cNvPr>
          <p:cNvSpPr txBox="1"/>
          <p:nvPr/>
        </p:nvSpPr>
        <p:spPr>
          <a:xfrm>
            <a:off x="838200" y="2640510"/>
            <a:ext cx="6001512" cy="779893"/>
          </a:xfrm>
          <a:prstGeom prst="rect">
            <a:avLst/>
          </a:prstGeom>
          <a:noFill/>
        </p:spPr>
        <p:txBody>
          <a:bodyPr wrap="square">
            <a:spAutoFit/>
          </a:bodyPr>
          <a:lstStyle/>
          <a:p>
            <a:pPr>
              <a:lnSpc>
                <a:spcPct val="115000"/>
              </a:lnSpc>
              <a:spcAft>
                <a:spcPts val="800"/>
              </a:spcAft>
            </a:pPr>
            <a:r>
              <a:rPr lang="en-US" sz="2000" b="1" kern="0" dirty="0">
                <a:gradFill>
                  <a:gsLst>
                    <a:gs pos="0">
                      <a:srgbClr val="EE7723"/>
                    </a:gs>
                    <a:gs pos="100000">
                      <a:srgbClr val="F4B824"/>
                    </a:gs>
                  </a:gsLst>
                  <a:lin ang="5400000" scaled="1"/>
                </a:gradFill>
                <a:latin typeface="Segoe UI" panose="020B0502040204020203" pitchFamily="34" charset="0"/>
                <a:ea typeface="Times New Roman" panose="02020603050405020304" pitchFamily="18" charset="0"/>
                <a:cs typeface="Arial" panose="020B0604020202020204" pitchFamily="34" charset="0"/>
              </a:rPr>
              <a:t>Compare-My-Care™ - Treatment Center Intelligence</a:t>
            </a:r>
            <a:endParaRPr lang="en-US" kern="100" dirty="0">
              <a:gradFill>
                <a:gsLst>
                  <a:gs pos="0">
                    <a:srgbClr val="EE7723"/>
                  </a:gs>
                  <a:gs pos="100000">
                    <a:srgbClr val="F4B824"/>
                  </a:gs>
                </a:gsLst>
                <a:lin ang="5400000" scaled="1"/>
              </a:gradFill>
              <a:latin typeface="Aptos" panose="020B0004020202020204" pitchFamily="34" charset="0"/>
              <a:ea typeface="DengXian" panose="02010600030101010101" pitchFamily="2" charset="-122"/>
              <a:cs typeface="Arial" panose="020B0604020202020204" pitchFamily="34" charset="0"/>
            </a:endParaRPr>
          </a:p>
        </p:txBody>
      </p:sp>
      <p:sp>
        <p:nvSpPr>
          <p:cNvPr id="2" name="Oval 1">
            <a:extLst>
              <a:ext uri="{FF2B5EF4-FFF2-40B4-BE49-F238E27FC236}">
                <a16:creationId xmlns:a16="http://schemas.microsoft.com/office/drawing/2014/main" id="{FC8E6249-F828-CFA0-5F28-8B1996E79202}"/>
              </a:ext>
            </a:extLst>
          </p:cNvPr>
          <p:cNvSpPr/>
          <p:nvPr/>
        </p:nvSpPr>
        <p:spPr>
          <a:xfrm>
            <a:off x="6729984" y="2110849"/>
            <a:ext cx="4120018" cy="38705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Insert Image</a:t>
            </a:r>
            <a:endParaRPr lang="en-US" dirty="0">
              <a:solidFill>
                <a:schemeClr val="tx1"/>
              </a:solidFill>
            </a:endParaRPr>
          </a:p>
        </p:txBody>
      </p:sp>
    </p:spTree>
    <p:extLst>
      <p:ext uri="{BB962C8B-B14F-4D97-AF65-F5344CB8AC3E}">
        <p14:creationId xmlns:p14="http://schemas.microsoft.com/office/powerpoint/2010/main" val="102223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EE802-D25C-9B89-469D-B1306C565112}"/>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A46CF9B4-1095-31DA-D89D-8D10775C85A8}"/>
              </a:ext>
            </a:extLst>
          </p:cNvPr>
          <p:cNvSpPr>
            <a:spLocks noGrp="1"/>
          </p:cNvSpPr>
          <p:nvPr>
            <p:ph type="title"/>
          </p:nvPr>
        </p:nvSpPr>
        <p:spPr>
          <a:xfrm>
            <a:off x="838200" y="237646"/>
            <a:ext cx="5655197" cy="1299584"/>
          </a:xfrm>
        </p:spPr>
        <p:txBody>
          <a:bodyPr anchor="b"/>
          <a:lstStyle/>
          <a:p>
            <a:r>
              <a:rPr lang="en-US" dirty="0"/>
              <a:t>THE SOLUTION: </a:t>
            </a:r>
            <a:br>
              <a:rPr lang="en-US" dirty="0"/>
            </a:br>
            <a:r>
              <a:rPr lang="en-US" dirty="0"/>
              <a:t>RADIANT COMPASS</a:t>
            </a:r>
          </a:p>
        </p:txBody>
      </p:sp>
      <p:sp>
        <p:nvSpPr>
          <p:cNvPr id="9" name="Slide Number Placeholder 8">
            <a:extLst>
              <a:ext uri="{FF2B5EF4-FFF2-40B4-BE49-F238E27FC236}">
                <a16:creationId xmlns:a16="http://schemas.microsoft.com/office/drawing/2014/main" id="{29B02760-8C9A-6EE3-8370-CA9267B4441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13" name="TextBox 12">
            <a:extLst>
              <a:ext uri="{FF2B5EF4-FFF2-40B4-BE49-F238E27FC236}">
                <a16:creationId xmlns:a16="http://schemas.microsoft.com/office/drawing/2014/main" id="{0A3CB147-0034-ED37-FD16-D2A57FC4BEA3}"/>
              </a:ext>
            </a:extLst>
          </p:cNvPr>
          <p:cNvSpPr txBox="1"/>
          <p:nvPr/>
        </p:nvSpPr>
        <p:spPr>
          <a:xfrm>
            <a:off x="1117854" y="3194595"/>
            <a:ext cx="4798314" cy="1980157"/>
          </a:xfrm>
          <a:prstGeom prst="rect">
            <a:avLst/>
          </a:prstGeom>
          <a:noFill/>
        </p:spPr>
        <p:txBody>
          <a:bodyPr wrap="square">
            <a:spAutoFit/>
          </a:bodyPr>
          <a:lstStyle/>
          <a:p>
            <a:pPr marL="342900" marR="0" lvl="0" indent="-342900">
              <a:lnSpc>
                <a:spcPct val="115000"/>
              </a:lnSpc>
              <a:spcAft>
                <a:spcPts val="800"/>
              </a:spcAft>
              <a:buSzPts val="1000"/>
              <a:buFont typeface="Symbol" pitchFamily="2" charset="2"/>
              <a:buChar char=""/>
              <a:tabLst>
                <a:tab pos="457200" algn="l"/>
              </a:tabLst>
            </a:pPr>
            <a:r>
              <a:rPr lang="en-US" sz="1600" kern="0" dirty="0">
                <a:latin typeface="Segoe UI" panose="020B0502040204020203" pitchFamily="34" charset="0"/>
                <a:ea typeface="Times New Roman" panose="02020603050405020304" pitchFamily="18" charset="0"/>
                <a:cs typeface="Arial" panose="020B0604020202020204" pitchFamily="34" charset="0"/>
              </a:rPr>
              <a:t>Role-based dashboards for patients, caregivers, and support circles</a:t>
            </a:r>
            <a:endParaRPr lang="en-US" sz="2000" kern="100" dirty="0">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600" kern="0" dirty="0">
                <a:latin typeface="Segoe UI" panose="020B0502040204020203" pitchFamily="34" charset="0"/>
                <a:ea typeface="Times New Roman" panose="02020603050405020304" pitchFamily="18" charset="0"/>
                <a:cs typeface="Arial" panose="020B0604020202020204" pitchFamily="34" charset="0"/>
              </a:rPr>
              <a:t>Automated appointment coordination, symptom tracking, and insurance navigation</a:t>
            </a:r>
            <a:endParaRPr lang="en-US" sz="2000" kern="100" dirty="0">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600" kern="0" dirty="0">
                <a:latin typeface="Segoe UI" panose="020B0502040204020203" pitchFamily="34" charset="0"/>
                <a:ea typeface="Times New Roman" panose="02020603050405020304" pitchFamily="18" charset="0"/>
                <a:cs typeface="Arial" panose="020B0604020202020204" pitchFamily="34" charset="0"/>
              </a:rPr>
              <a:t>Integrated Faith &amp; Mind Studio for spiritual and emotional support</a:t>
            </a:r>
            <a:endParaRPr lang="en-US" sz="2000" kern="100" dirty="0">
              <a:latin typeface="Aptos" panose="020B0004020202020204" pitchFamily="34" charset="0"/>
              <a:ea typeface="DengXian" panose="02010600030101010101" pitchFamily="2" charset="-122"/>
              <a:cs typeface="Arial" panose="020B0604020202020204" pitchFamily="34" charset="0"/>
            </a:endParaRPr>
          </a:p>
        </p:txBody>
      </p:sp>
      <p:sp>
        <p:nvSpPr>
          <p:cNvPr id="15" name="TextBox 14">
            <a:extLst>
              <a:ext uri="{FF2B5EF4-FFF2-40B4-BE49-F238E27FC236}">
                <a16:creationId xmlns:a16="http://schemas.microsoft.com/office/drawing/2014/main" id="{41E0BD8D-751D-5841-BED5-ED80D931B102}"/>
              </a:ext>
            </a:extLst>
          </p:cNvPr>
          <p:cNvSpPr txBox="1"/>
          <p:nvPr/>
        </p:nvSpPr>
        <p:spPr>
          <a:xfrm>
            <a:off x="838200" y="1537230"/>
            <a:ext cx="5891784" cy="573619"/>
          </a:xfrm>
          <a:prstGeom prst="rect">
            <a:avLst/>
          </a:prstGeom>
          <a:noFill/>
        </p:spPr>
        <p:txBody>
          <a:bodyPr wrap="square">
            <a:spAutoFit/>
          </a:bodyPr>
          <a:lstStyle/>
          <a:p>
            <a:pPr marL="0" marR="0">
              <a:lnSpc>
                <a:spcPct val="115000"/>
              </a:lnSpc>
              <a:spcAft>
                <a:spcPts val="800"/>
              </a:spcAft>
              <a:buNone/>
            </a:pPr>
            <a:r>
              <a:rPr lang="en-US" sz="1400" i="1" kern="0" dirty="0">
                <a:effectLst/>
                <a:latin typeface="Segoe UI" panose="020B0502040204020203" pitchFamily="34" charset="0"/>
                <a:ea typeface="Times New Roman" panose="02020603050405020304" pitchFamily="18" charset="0"/>
                <a:cs typeface="Arial" panose="020B0604020202020204" pitchFamily="34" charset="0"/>
              </a:rPr>
              <a:t>An AI-powered platform that transforms the rare disease experience through three breakthrough capabilities:</a:t>
            </a:r>
            <a:endParaRPr lang="en-US" i="1"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18" name="TextBox 17">
            <a:extLst>
              <a:ext uri="{FF2B5EF4-FFF2-40B4-BE49-F238E27FC236}">
                <a16:creationId xmlns:a16="http://schemas.microsoft.com/office/drawing/2014/main" id="{3AC42A08-28F4-95D2-9E7C-5E93F888BE5B}"/>
              </a:ext>
            </a:extLst>
          </p:cNvPr>
          <p:cNvSpPr txBox="1"/>
          <p:nvPr/>
        </p:nvSpPr>
        <p:spPr>
          <a:xfrm>
            <a:off x="838200" y="2640510"/>
            <a:ext cx="7363968" cy="425950"/>
          </a:xfrm>
          <a:prstGeom prst="rect">
            <a:avLst/>
          </a:prstGeom>
          <a:noFill/>
        </p:spPr>
        <p:txBody>
          <a:bodyPr wrap="square">
            <a:spAutoFit/>
          </a:bodyPr>
          <a:lstStyle/>
          <a:p>
            <a:pPr>
              <a:lnSpc>
                <a:spcPct val="115000"/>
              </a:lnSpc>
              <a:spcAft>
                <a:spcPts val="800"/>
              </a:spcAft>
            </a:pPr>
            <a:r>
              <a:rPr lang="en-US" sz="2000" b="1" kern="0" dirty="0">
                <a:gradFill>
                  <a:gsLst>
                    <a:gs pos="0">
                      <a:srgbClr val="EE7723"/>
                    </a:gs>
                    <a:gs pos="100000">
                      <a:srgbClr val="F4B824"/>
                    </a:gs>
                  </a:gsLst>
                  <a:lin ang="5400000" scaled="1"/>
                </a:gradFill>
                <a:latin typeface="Segoe UI" panose="020B0502040204020203" pitchFamily="34" charset="0"/>
                <a:ea typeface="Times New Roman" panose="02020603050405020304" pitchFamily="18" charset="0"/>
                <a:cs typeface="Arial" panose="020B0604020202020204" pitchFamily="34" charset="0"/>
              </a:rPr>
              <a:t>Care-Circle Workspace - Journey Orchestration</a:t>
            </a:r>
            <a:endParaRPr lang="en-US" kern="100" dirty="0">
              <a:gradFill>
                <a:gsLst>
                  <a:gs pos="0">
                    <a:srgbClr val="EE7723"/>
                  </a:gs>
                  <a:gs pos="100000">
                    <a:srgbClr val="F4B824"/>
                  </a:gs>
                </a:gsLst>
                <a:lin ang="5400000" scaled="1"/>
              </a:gradFill>
              <a:latin typeface="Aptos" panose="020B0004020202020204" pitchFamily="34" charset="0"/>
              <a:ea typeface="DengXian" panose="02010600030101010101" pitchFamily="2" charset="-122"/>
              <a:cs typeface="Arial" panose="020B0604020202020204" pitchFamily="34" charset="0"/>
            </a:endParaRPr>
          </a:p>
        </p:txBody>
      </p:sp>
      <p:sp>
        <p:nvSpPr>
          <p:cNvPr id="2" name="Oval 1">
            <a:extLst>
              <a:ext uri="{FF2B5EF4-FFF2-40B4-BE49-F238E27FC236}">
                <a16:creationId xmlns:a16="http://schemas.microsoft.com/office/drawing/2014/main" id="{88C2E04F-F2CF-51CC-4A6E-2F06E5160AA3}"/>
              </a:ext>
            </a:extLst>
          </p:cNvPr>
          <p:cNvSpPr/>
          <p:nvPr/>
        </p:nvSpPr>
        <p:spPr>
          <a:xfrm>
            <a:off x="6729984" y="2110849"/>
            <a:ext cx="4120018" cy="38705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Insert Image</a:t>
            </a:r>
            <a:endParaRPr lang="en-US" dirty="0">
              <a:solidFill>
                <a:schemeClr val="tx1"/>
              </a:solidFill>
            </a:endParaRPr>
          </a:p>
        </p:txBody>
      </p:sp>
    </p:spTree>
    <p:extLst>
      <p:ext uri="{BB962C8B-B14F-4D97-AF65-F5344CB8AC3E}">
        <p14:creationId xmlns:p14="http://schemas.microsoft.com/office/powerpoint/2010/main" val="1806271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D45F4-8AC4-7F42-9C28-330FCF0BF62D}"/>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95290705-33C7-38E3-A554-B95F1D2912E4}"/>
              </a:ext>
            </a:extLst>
          </p:cNvPr>
          <p:cNvSpPr>
            <a:spLocks noGrp="1"/>
          </p:cNvSpPr>
          <p:nvPr>
            <p:ph type="title"/>
          </p:nvPr>
        </p:nvSpPr>
        <p:spPr>
          <a:xfrm>
            <a:off x="838200" y="337192"/>
            <a:ext cx="5655197" cy="448991"/>
          </a:xfrm>
        </p:spPr>
        <p:txBody>
          <a:bodyPr anchor="b">
            <a:normAutofit fontScale="90000"/>
          </a:bodyPr>
          <a:lstStyle/>
          <a:p>
            <a:r>
              <a:rPr lang="en-US" dirty="0"/>
              <a:t>Core Value Propositions</a:t>
            </a:r>
          </a:p>
        </p:txBody>
      </p:sp>
      <p:sp>
        <p:nvSpPr>
          <p:cNvPr id="9" name="Slide Number Placeholder 8">
            <a:extLst>
              <a:ext uri="{FF2B5EF4-FFF2-40B4-BE49-F238E27FC236}">
                <a16:creationId xmlns:a16="http://schemas.microsoft.com/office/drawing/2014/main" id="{86DA4CE2-60C0-093C-6B6A-65499324D72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
        <p:nvSpPr>
          <p:cNvPr id="14" name="TextBox 13">
            <a:extLst>
              <a:ext uri="{FF2B5EF4-FFF2-40B4-BE49-F238E27FC236}">
                <a16:creationId xmlns:a16="http://schemas.microsoft.com/office/drawing/2014/main" id="{5574F7A2-7314-8CD3-95A3-4FEC2C8EF5E7}"/>
              </a:ext>
            </a:extLst>
          </p:cNvPr>
          <p:cNvSpPr txBox="1"/>
          <p:nvPr/>
        </p:nvSpPr>
        <p:spPr>
          <a:xfrm>
            <a:off x="838200" y="1092941"/>
            <a:ext cx="6094476" cy="2256195"/>
          </a:xfrm>
          <a:prstGeom prst="rect">
            <a:avLst/>
          </a:prstGeom>
          <a:noFill/>
        </p:spPr>
        <p:txBody>
          <a:bodyPr wrap="square">
            <a:spAutoFit/>
          </a:bodyPr>
          <a:lstStyle/>
          <a:p>
            <a:pPr marL="0" marR="0">
              <a:lnSpc>
                <a:spcPct val="115000"/>
              </a:lnSpc>
              <a:spcAft>
                <a:spcPts val="800"/>
              </a:spcAft>
              <a:buNone/>
            </a:pPr>
            <a:r>
              <a:rPr lang="en-US" b="1" kern="0" dirty="0">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cs typeface="Arial" panose="020B0604020202020204" pitchFamily="34" charset="0"/>
              </a:rPr>
              <a:t>For Launch – Primary focus on patients, their families and Caregiver Networks</a:t>
            </a:r>
            <a:endParaRPr lang="en-US" sz="2400" b="1" kern="100" dirty="0">
              <a:gradFill>
                <a:gsLst>
                  <a:gs pos="0">
                    <a:srgbClr val="EE7723"/>
                  </a:gs>
                  <a:gs pos="100000">
                    <a:srgbClr val="F4B824"/>
                  </a:gs>
                </a:gsLst>
                <a:lin ang="5400000" scaled="1"/>
              </a:gradFill>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600" b="1" kern="0" dirty="0">
                <a:effectLst/>
                <a:latin typeface="Segoe UI" panose="020B0502040204020203" pitchFamily="34" charset="0"/>
                <a:ea typeface="Times New Roman" panose="02020603050405020304" pitchFamily="18" charset="0"/>
                <a:cs typeface="Arial" panose="020B0604020202020204" pitchFamily="34" charset="0"/>
              </a:rPr>
              <a:t>Navigate complex healthcare decisions with confidence</a:t>
            </a:r>
            <a:endParaRPr lang="en-US" sz="2000" b="1"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600" b="1" kern="0" dirty="0">
                <a:effectLst/>
                <a:latin typeface="Segoe UI" panose="020B0502040204020203" pitchFamily="34" charset="0"/>
                <a:ea typeface="Times New Roman" panose="02020603050405020304" pitchFamily="18" charset="0"/>
                <a:cs typeface="Arial" panose="020B0604020202020204" pitchFamily="34" charset="0"/>
              </a:rPr>
              <a:t>Access plain-language medical insights instantly</a:t>
            </a:r>
            <a:endParaRPr lang="en-US" sz="2000" b="1"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600" b="1" kern="0" dirty="0">
                <a:effectLst/>
                <a:latin typeface="Segoe UI" panose="020B0502040204020203" pitchFamily="34" charset="0"/>
                <a:ea typeface="Times New Roman" panose="02020603050405020304" pitchFamily="18" charset="0"/>
                <a:cs typeface="Arial" panose="020B0604020202020204" pitchFamily="34" charset="0"/>
              </a:rPr>
              <a:t>Connect with best-fit treatment centers and specialists</a:t>
            </a:r>
            <a:endParaRPr lang="en-US" sz="2000" b="1"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600" b="1" kern="0" dirty="0">
                <a:effectLst/>
                <a:latin typeface="Segoe UI" panose="020B0502040204020203" pitchFamily="34" charset="0"/>
                <a:ea typeface="Times New Roman" panose="02020603050405020304" pitchFamily="18" charset="0"/>
                <a:cs typeface="Arial" panose="020B0604020202020204" pitchFamily="34" charset="0"/>
              </a:rPr>
              <a:t>Coordinate care logistics seamlessly with family support</a:t>
            </a:r>
            <a:endParaRPr lang="en-US" sz="2000" b="1"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16" name="TextBox 15">
            <a:extLst>
              <a:ext uri="{FF2B5EF4-FFF2-40B4-BE49-F238E27FC236}">
                <a16:creationId xmlns:a16="http://schemas.microsoft.com/office/drawing/2014/main" id="{481AA884-8B06-9319-8020-2B992F9A38A4}"/>
              </a:ext>
            </a:extLst>
          </p:cNvPr>
          <p:cNvSpPr txBox="1"/>
          <p:nvPr/>
        </p:nvSpPr>
        <p:spPr>
          <a:xfrm>
            <a:off x="838200" y="4265445"/>
            <a:ext cx="3761232" cy="1751570"/>
          </a:xfrm>
          <a:prstGeom prst="rect">
            <a:avLst/>
          </a:prstGeom>
          <a:noFill/>
        </p:spPr>
        <p:txBody>
          <a:bodyPr wrap="square">
            <a:spAutoFit/>
          </a:bodyPr>
          <a:lstStyle/>
          <a:p>
            <a:pPr marL="0" marR="0">
              <a:lnSpc>
                <a:spcPct val="115000"/>
              </a:lnSpc>
              <a:spcAft>
                <a:spcPts val="800"/>
              </a:spcAft>
              <a:buNone/>
            </a:pPr>
            <a:r>
              <a:rPr lang="en-US" sz="1050" b="1" kern="0" dirty="0">
                <a:effectLst/>
                <a:latin typeface="Segoe UI" panose="020B0502040204020203" pitchFamily="34" charset="0"/>
                <a:ea typeface="Times New Roman" panose="02020603050405020304" pitchFamily="18" charset="0"/>
                <a:cs typeface="Arial" panose="020B0604020202020204" pitchFamily="34" charset="0"/>
              </a:rPr>
              <a:t>Healthcare Systems that can benefit from:</a:t>
            </a:r>
            <a:endParaRPr lang="en-US" sz="12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050" kern="0" dirty="0">
                <a:effectLst/>
                <a:latin typeface="Segoe UI" panose="020B0502040204020203" pitchFamily="34" charset="0"/>
                <a:ea typeface="Times New Roman" panose="02020603050405020304" pitchFamily="18" charset="0"/>
                <a:cs typeface="Arial" panose="020B0604020202020204" pitchFamily="34" charset="0"/>
              </a:rPr>
              <a:t>Reduction in administrative burden through automated coordination</a:t>
            </a:r>
            <a:endParaRPr lang="en-US" sz="12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050" kern="0" dirty="0">
                <a:effectLst/>
                <a:latin typeface="Segoe UI" panose="020B0502040204020203" pitchFamily="34" charset="0"/>
                <a:ea typeface="Times New Roman" panose="02020603050405020304" pitchFamily="18" charset="0"/>
                <a:cs typeface="Arial" panose="020B0604020202020204" pitchFamily="34" charset="0"/>
              </a:rPr>
              <a:t>Improvement in patient engagement, satisfaction and outcomes</a:t>
            </a:r>
            <a:endParaRPr lang="en-US" sz="12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050" kern="0" dirty="0">
                <a:effectLst/>
                <a:latin typeface="Segoe UI" panose="020B0502040204020203" pitchFamily="34" charset="0"/>
                <a:ea typeface="Times New Roman" panose="02020603050405020304" pitchFamily="18" charset="0"/>
                <a:cs typeface="Arial" panose="020B0604020202020204" pitchFamily="34" charset="0"/>
              </a:rPr>
              <a:t>Access to structured real-world evidence for quality improvement within their firms</a:t>
            </a:r>
            <a:endParaRPr lang="en-US" sz="1200"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19" name="TextBox 18">
            <a:extLst>
              <a:ext uri="{FF2B5EF4-FFF2-40B4-BE49-F238E27FC236}">
                <a16:creationId xmlns:a16="http://schemas.microsoft.com/office/drawing/2014/main" id="{765E5B81-F030-99CE-032D-AFF147A72114}"/>
              </a:ext>
            </a:extLst>
          </p:cNvPr>
          <p:cNvSpPr txBox="1"/>
          <p:nvPr/>
        </p:nvSpPr>
        <p:spPr>
          <a:xfrm>
            <a:off x="838200" y="3785616"/>
            <a:ext cx="6094476" cy="359266"/>
          </a:xfrm>
          <a:prstGeom prst="rect">
            <a:avLst/>
          </a:prstGeom>
          <a:noFill/>
        </p:spPr>
        <p:txBody>
          <a:bodyPr wrap="square">
            <a:spAutoFit/>
          </a:bodyPr>
          <a:lstStyle/>
          <a:p>
            <a:pPr marL="0" marR="0">
              <a:lnSpc>
                <a:spcPct val="115000"/>
              </a:lnSpc>
              <a:spcAft>
                <a:spcPts val="800"/>
              </a:spcAft>
              <a:buNone/>
            </a:pPr>
            <a:r>
              <a:rPr lang="en-US" sz="1600" i="1" kern="0" dirty="0">
                <a:effectLst/>
                <a:latin typeface="Segoe UI" panose="020B0502040204020203" pitchFamily="34" charset="0"/>
                <a:ea typeface="Times New Roman" panose="02020603050405020304" pitchFamily="18" charset="0"/>
                <a:cs typeface="Arial" panose="020B0604020202020204" pitchFamily="34" charset="0"/>
              </a:rPr>
              <a:t>Secondary and Tertiary beneficiaries of the platform:</a:t>
            </a:r>
            <a:endParaRPr lang="en-US" sz="2000" i="1"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22" name="TextBox 21">
            <a:extLst>
              <a:ext uri="{FF2B5EF4-FFF2-40B4-BE49-F238E27FC236}">
                <a16:creationId xmlns:a16="http://schemas.microsoft.com/office/drawing/2014/main" id="{A6D38646-1E28-CC4A-5B5B-550EE6CAAD42}"/>
              </a:ext>
            </a:extLst>
          </p:cNvPr>
          <p:cNvSpPr txBox="1"/>
          <p:nvPr/>
        </p:nvSpPr>
        <p:spPr>
          <a:xfrm>
            <a:off x="4855464" y="4260642"/>
            <a:ext cx="3895344" cy="1946238"/>
          </a:xfrm>
          <a:prstGeom prst="rect">
            <a:avLst/>
          </a:prstGeom>
          <a:noFill/>
        </p:spPr>
        <p:txBody>
          <a:bodyPr wrap="square">
            <a:spAutoFit/>
          </a:bodyPr>
          <a:lstStyle/>
          <a:p>
            <a:pPr marL="0" marR="0">
              <a:lnSpc>
                <a:spcPct val="115000"/>
              </a:lnSpc>
              <a:spcAft>
                <a:spcPts val="800"/>
              </a:spcAft>
              <a:buNone/>
            </a:pPr>
            <a:r>
              <a:rPr lang="en-US" sz="1050" b="1" kern="0" dirty="0">
                <a:effectLst/>
                <a:latin typeface="Segoe UI" panose="020B0502040204020203" pitchFamily="34" charset="0"/>
                <a:ea typeface="Times New Roman" panose="02020603050405020304" pitchFamily="18" charset="0"/>
                <a:cs typeface="Arial" panose="020B0604020202020204" pitchFamily="34" charset="0"/>
              </a:rPr>
              <a:t>Big Pharma, Biotech and other Research Institutions that can benefit from </a:t>
            </a:r>
            <a:r>
              <a:rPr lang="en-US" sz="1050" b="1" kern="0" dirty="0" err="1">
                <a:effectLst/>
                <a:latin typeface="Segoe UI" panose="020B0502040204020203" pitchFamily="34" charset="0"/>
                <a:ea typeface="Times New Roman" panose="02020603050405020304" pitchFamily="18" charset="0"/>
                <a:cs typeface="Arial" panose="020B0604020202020204" pitchFamily="34" charset="0"/>
              </a:rPr>
              <a:t>Radiant’s</a:t>
            </a:r>
            <a:r>
              <a:rPr lang="en-US" sz="1050" b="1" kern="0" dirty="0">
                <a:effectLst/>
                <a:latin typeface="Segoe UI" panose="020B0502040204020203" pitchFamily="34" charset="0"/>
                <a:ea typeface="Times New Roman" panose="02020603050405020304" pitchFamily="18" charset="0"/>
                <a:cs typeface="Arial" panose="020B0604020202020204" pitchFamily="34" charset="0"/>
              </a:rPr>
              <a:t> Data by:</a:t>
            </a:r>
            <a:endParaRPr lang="en-US" sz="12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050" kern="0" dirty="0">
                <a:effectLst/>
                <a:latin typeface="Segoe UI" panose="020B0502040204020203" pitchFamily="34" charset="0"/>
                <a:ea typeface="Times New Roman" panose="02020603050405020304" pitchFamily="18" charset="0"/>
                <a:cs typeface="Arial" panose="020B0604020202020204" pitchFamily="34" charset="0"/>
              </a:rPr>
              <a:t>Helping to accelerate drug development with regulatory-grade real-world data</a:t>
            </a:r>
            <a:endParaRPr lang="en-US" sz="12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050" kern="0" dirty="0">
                <a:effectLst/>
                <a:latin typeface="Segoe UI" panose="020B0502040204020203" pitchFamily="34" charset="0"/>
                <a:ea typeface="Times New Roman" panose="02020603050405020304" pitchFamily="18" charset="0"/>
                <a:cs typeface="Arial" panose="020B0604020202020204" pitchFamily="34" charset="0"/>
              </a:rPr>
              <a:t>Create better connections with engaged patient populations for clinical trials</a:t>
            </a:r>
            <a:endParaRPr lang="en-US" sz="12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050" kern="0" dirty="0">
                <a:effectLst/>
                <a:latin typeface="Segoe UI" panose="020B0502040204020203" pitchFamily="34" charset="0"/>
                <a:ea typeface="Times New Roman" panose="02020603050405020304" pitchFamily="18" charset="0"/>
                <a:cs typeface="Arial" panose="020B0604020202020204" pitchFamily="34" charset="0"/>
              </a:rPr>
              <a:t>Generate evidence that helps support rare disease treatment optimization</a:t>
            </a:r>
            <a:endParaRPr lang="en-US" sz="1200" kern="100" dirty="0">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569224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86F0E-0EF4-1F69-EA8B-95E175425EB4}"/>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35A3A74B-4947-5DB5-F8C0-9C190405E76F}"/>
              </a:ext>
            </a:extLst>
          </p:cNvPr>
          <p:cNvSpPr>
            <a:spLocks noGrp="1"/>
          </p:cNvSpPr>
          <p:nvPr>
            <p:ph type="title"/>
          </p:nvPr>
        </p:nvSpPr>
        <p:spPr>
          <a:xfrm>
            <a:off x="838200" y="1031110"/>
            <a:ext cx="5655197" cy="448991"/>
          </a:xfrm>
        </p:spPr>
        <p:txBody>
          <a:bodyPr anchor="b">
            <a:normAutofit fontScale="90000"/>
          </a:bodyPr>
          <a:lstStyle/>
          <a:p>
            <a:r>
              <a:rPr lang="en-US" dirty="0"/>
              <a:t>Core Value Propositions</a:t>
            </a:r>
          </a:p>
        </p:txBody>
      </p:sp>
      <p:sp>
        <p:nvSpPr>
          <p:cNvPr id="9" name="Slide Number Placeholder 8">
            <a:extLst>
              <a:ext uri="{FF2B5EF4-FFF2-40B4-BE49-F238E27FC236}">
                <a16:creationId xmlns:a16="http://schemas.microsoft.com/office/drawing/2014/main" id="{ED332AE0-D7EE-2E10-5EF8-60A825DF645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14" name="TextBox 13">
            <a:extLst>
              <a:ext uri="{FF2B5EF4-FFF2-40B4-BE49-F238E27FC236}">
                <a16:creationId xmlns:a16="http://schemas.microsoft.com/office/drawing/2014/main" id="{BEA30112-A2BF-F7FA-85D5-670511E53D3E}"/>
              </a:ext>
            </a:extLst>
          </p:cNvPr>
          <p:cNvSpPr txBox="1"/>
          <p:nvPr/>
        </p:nvSpPr>
        <p:spPr>
          <a:xfrm>
            <a:off x="838200" y="2318237"/>
            <a:ext cx="6094476" cy="3508653"/>
          </a:xfrm>
          <a:prstGeom prst="rect">
            <a:avLst/>
          </a:prstGeom>
          <a:noFill/>
        </p:spPr>
        <p:txBody>
          <a:bodyPr wrap="square">
            <a:spAutoFit/>
          </a:bodyPr>
          <a:lstStyle/>
          <a:p>
            <a:r>
              <a:rPr lang="en-US" sz="2400" b="1" dirty="0">
                <a:gradFill>
                  <a:gsLst>
                    <a:gs pos="0">
                      <a:srgbClr val="EE7723"/>
                    </a:gs>
                    <a:gs pos="100000">
                      <a:srgbClr val="F4B824"/>
                    </a:gs>
                  </a:gsLst>
                  <a:lin ang="5400000" scaled="1"/>
                </a:gradFill>
              </a:rPr>
              <a:t>Technology Differentiators</a:t>
            </a:r>
          </a:p>
          <a:p>
            <a:endParaRPr lang="en-US" dirty="0">
              <a:gradFill>
                <a:gsLst>
                  <a:gs pos="0">
                    <a:srgbClr val="EE7723"/>
                  </a:gs>
                  <a:gs pos="100000">
                    <a:srgbClr val="F4B824"/>
                  </a:gs>
                </a:gsLst>
                <a:lin ang="5400000" scaled="1"/>
              </a:gradFill>
            </a:endParaRPr>
          </a:p>
          <a:p>
            <a:pPr marL="285750" lvl="0" indent="-285750">
              <a:buFont typeface="Arial" panose="020B0604020202020204" pitchFamily="34" charset="0"/>
              <a:buChar char="•"/>
            </a:pPr>
            <a:r>
              <a:rPr lang="en-US" b="1" i="1" dirty="0"/>
              <a:t>Proprietary Rare Disease Knowledge Graph</a:t>
            </a:r>
            <a:r>
              <a:rPr lang="en-US" i="1" dirty="0"/>
              <a:t> – we anticipate creating and connecting 7,000+ conditions through our proprietary Radiant Compass database</a:t>
            </a:r>
          </a:p>
          <a:p>
            <a:pPr lvl="0"/>
            <a:endParaRPr lang="en-US" i="1" dirty="0"/>
          </a:p>
          <a:p>
            <a:pPr marL="285750" lvl="0" indent="-285750">
              <a:buFont typeface="Arial" panose="020B0604020202020204" pitchFamily="34" charset="0"/>
              <a:buChar char="•"/>
            </a:pPr>
            <a:r>
              <a:rPr lang="en-US" b="1" i="1" dirty="0"/>
              <a:t>Regulatory-Grade FHIR Pipeline</a:t>
            </a:r>
            <a:r>
              <a:rPr lang="en-US" i="1" dirty="0"/>
              <a:t> ensuring research-quality data</a:t>
            </a:r>
          </a:p>
          <a:p>
            <a:pPr lvl="0"/>
            <a:endParaRPr lang="en-US" i="1" dirty="0"/>
          </a:p>
          <a:p>
            <a:pPr marL="285750" lvl="0" indent="-285750">
              <a:buFont typeface="Arial" panose="020B0604020202020204" pitchFamily="34" charset="0"/>
              <a:buChar char="•"/>
            </a:pPr>
            <a:r>
              <a:rPr lang="en-US" b="1" i="1" dirty="0"/>
              <a:t>Patient-Consented Real World Evidence (RWE) Data Marketplace</a:t>
            </a:r>
            <a:r>
              <a:rPr lang="en-US" i="1" dirty="0"/>
              <a:t> with revenue sharing opportunities for data contributors (future phase post-launch)</a:t>
            </a:r>
          </a:p>
        </p:txBody>
      </p:sp>
    </p:spTree>
    <p:extLst>
      <p:ext uri="{BB962C8B-B14F-4D97-AF65-F5344CB8AC3E}">
        <p14:creationId xmlns:p14="http://schemas.microsoft.com/office/powerpoint/2010/main" val="236415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pPr marL="342900" indent="-342900">
              <a:buAutoNum type="arabicPeriod"/>
            </a:pPr>
            <a:r>
              <a:rPr lang="en-US" dirty="0"/>
              <a:t>Our Story</a:t>
            </a:r>
          </a:p>
          <a:p>
            <a:pPr marL="342900" indent="-342900">
              <a:buAutoNum type="arabicPeriod"/>
            </a:pPr>
            <a:r>
              <a:rPr lang="en-US" dirty="0"/>
              <a:t>The Market</a:t>
            </a:r>
          </a:p>
          <a:p>
            <a:pPr marL="342900" indent="-342900">
              <a:buAutoNum type="arabicPeriod"/>
            </a:pPr>
            <a:r>
              <a:rPr lang="en-US" dirty="0"/>
              <a:t>Radiant Compass</a:t>
            </a:r>
          </a:p>
          <a:p>
            <a:pPr marL="342900" indent="-342900">
              <a:buAutoNum type="arabicPeriod"/>
            </a:pPr>
            <a:r>
              <a:rPr lang="en-US" dirty="0"/>
              <a:t>Our Plan</a:t>
            </a:r>
          </a:p>
          <a:p>
            <a:pPr marL="342900" indent="-342900">
              <a:buAutoNum type="arabicPeriod"/>
            </a:pPr>
            <a:r>
              <a:rPr lang="en-US" dirty="0"/>
              <a:t>Our Ask</a:t>
            </a:r>
          </a:p>
          <a:p>
            <a:pPr marL="342900" indent="-342900">
              <a:buAutoNum type="arabicParenR"/>
            </a:pPr>
            <a:endParaRPr lang="en-US" dirty="0"/>
          </a:p>
          <a:p>
            <a:endParaRPr lang="en-US" dirty="0"/>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24BD0-0A62-72F7-5768-615B20621330}"/>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2FECAB0F-8DC9-DFEC-6B11-3AEFE103C5F4}"/>
              </a:ext>
            </a:extLst>
          </p:cNvPr>
          <p:cNvSpPr>
            <a:spLocks noGrp="1"/>
          </p:cNvSpPr>
          <p:nvPr>
            <p:ph type="title"/>
          </p:nvPr>
        </p:nvSpPr>
        <p:spPr>
          <a:xfrm>
            <a:off x="838200" y="496273"/>
            <a:ext cx="5655197" cy="448991"/>
          </a:xfrm>
        </p:spPr>
        <p:txBody>
          <a:bodyPr anchor="b">
            <a:normAutofit fontScale="90000"/>
          </a:bodyPr>
          <a:lstStyle/>
          <a:p>
            <a:r>
              <a:rPr lang="en-US" dirty="0"/>
              <a:t>Go-to-market strategy</a:t>
            </a:r>
          </a:p>
        </p:txBody>
      </p:sp>
      <p:sp>
        <p:nvSpPr>
          <p:cNvPr id="9" name="Slide Number Placeholder 8">
            <a:extLst>
              <a:ext uri="{FF2B5EF4-FFF2-40B4-BE49-F238E27FC236}">
                <a16:creationId xmlns:a16="http://schemas.microsoft.com/office/drawing/2014/main" id="{99BABD35-E982-340B-9C37-912BB625E816}"/>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14" name="TextBox 13">
            <a:extLst>
              <a:ext uri="{FF2B5EF4-FFF2-40B4-BE49-F238E27FC236}">
                <a16:creationId xmlns:a16="http://schemas.microsoft.com/office/drawing/2014/main" id="{16674F74-919E-0944-AB68-4F8442D0E91B}"/>
              </a:ext>
            </a:extLst>
          </p:cNvPr>
          <p:cNvSpPr txBox="1"/>
          <p:nvPr/>
        </p:nvSpPr>
        <p:spPr>
          <a:xfrm>
            <a:off x="647700" y="1715241"/>
            <a:ext cx="2703393" cy="5016758"/>
          </a:xfrm>
          <a:prstGeom prst="rect">
            <a:avLst/>
          </a:prstGeom>
          <a:noFill/>
        </p:spPr>
        <p:txBody>
          <a:bodyPr wrap="square">
            <a:spAutoFit/>
          </a:bodyPr>
          <a:lstStyle/>
          <a:p>
            <a:r>
              <a:rPr lang="en-US" b="1" dirty="0">
                <a:gradFill>
                  <a:gsLst>
                    <a:gs pos="0">
                      <a:srgbClr val="EE7723"/>
                    </a:gs>
                    <a:gs pos="100000">
                      <a:srgbClr val="F4B824"/>
                    </a:gs>
                  </a:gsLst>
                  <a:lin ang="5400000" scaled="1"/>
                </a:gradFill>
              </a:rPr>
              <a:t>Phase 1: Rare Cancer Beachhead </a:t>
            </a:r>
          </a:p>
          <a:p>
            <a:r>
              <a:rPr lang="en-US" b="1" dirty="0">
                <a:gradFill>
                  <a:gsLst>
                    <a:gs pos="0">
                      <a:srgbClr val="EE7723"/>
                    </a:gs>
                    <a:gs pos="100000">
                      <a:srgbClr val="F4B824"/>
                    </a:gs>
                  </a:gsLst>
                  <a:lin ang="5400000" scaled="1"/>
                </a:gradFill>
              </a:rPr>
              <a:t>(Months 1-18)</a:t>
            </a:r>
            <a:endParaRPr lang="en-US" dirty="0">
              <a:gradFill>
                <a:gsLst>
                  <a:gs pos="0">
                    <a:srgbClr val="EE7723"/>
                  </a:gs>
                  <a:gs pos="100000">
                    <a:srgbClr val="F4B824"/>
                  </a:gs>
                </a:gsLst>
                <a:lin ang="5400000" scaled="1"/>
              </a:gradFill>
            </a:endParaRPr>
          </a:p>
          <a:p>
            <a:r>
              <a:rPr lang="en-US" sz="1400" b="1" dirty="0"/>
              <a:t> </a:t>
            </a:r>
            <a:endParaRPr lang="en-US" sz="1400" dirty="0"/>
          </a:p>
          <a:p>
            <a:r>
              <a:rPr lang="en-US" sz="1400" b="1" dirty="0"/>
              <a:t>Target:</a:t>
            </a:r>
            <a:r>
              <a:rPr lang="en-US" sz="1400" dirty="0"/>
              <a:t> </a:t>
            </a:r>
          </a:p>
          <a:p>
            <a:pPr marL="285750" indent="-285750">
              <a:buFont typeface="Arial" panose="020B0604020202020204" pitchFamily="34" charset="0"/>
              <a:buChar char="•"/>
            </a:pPr>
            <a:r>
              <a:rPr lang="en-US" sz="1400" dirty="0"/>
              <a:t>Mesothelioma, sarcoma, and rare GI cancers and/or explore other cancer focus areas</a:t>
            </a:r>
          </a:p>
          <a:p>
            <a:pPr marL="285750" lvl="0" indent="-285750">
              <a:buFont typeface="Arial" panose="020B0604020202020204" pitchFamily="34" charset="0"/>
              <a:buChar char="•"/>
            </a:pPr>
            <a:r>
              <a:rPr lang="en-US" sz="1400" dirty="0"/>
              <a:t>Partner with 3-5 rare cancer patient foundations for trust and distribution</a:t>
            </a:r>
          </a:p>
          <a:p>
            <a:pPr marL="285750" lvl="0" indent="-285750">
              <a:buFont typeface="Arial" panose="020B0604020202020204" pitchFamily="34" charset="0"/>
              <a:buChar char="•"/>
            </a:pPr>
            <a:r>
              <a:rPr lang="en-US" sz="1400" dirty="0"/>
              <a:t>Launch Compare-My-Care™ as a pilot and/or freemium entry point</a:t>
            </a:r>
          </a:p>
          <a:p>
            <a:pPr marL="285750" lvl="0" indent="-285750">
              <a:buFont typeface="Arial" panose="020B0604020202020204" pitchFamily="34" charset="0"/>
              <a:buChar char="•"/>
            </a:pPr>
            <a:r>
              <a:rPr lang="en-US" sz="1400" dirty="0"/>
              <a:t>Build initial user base of 1,000 patients / care givers (TBD on if there is a fee and/or distributed through partnering Health networks (such as University of Penn, MSK, etc.) </a:t>
            </a:r>
          </a:p>
        </p:txBody>
      </p:sp>
      <p:sp>
        <p:nvSpPr>
          <p:cNvPr id="3" name="TextBox 2">
            <a:extLst>
              <a:ext uri="{FF2B5EF4-FFF2-40B4-BE49-F238E27FC236}">
                <a16:creationId xmlns:a16="http://schemas.microsoft.com/office/drawing/2014/main" id="{75EDFDAB-7A96-1E91-C612-DD70818AD718}"/>
              </a:ext>
            </a:extLst>
          </p:cNvPr>
          <p:cNvSpPr txBox="1"/>
          <p:nvPr/>
        </p:nvSpPr>
        <p:spPr>
          <a:xfrm>
            <a:off x="3390656" y="1715241"/>
            <a:ext cx="2705344" cy="3508653"/>
          </a:xfrm>
          <a:prstGeom prst="rect">
            <a:avLst/>
          </a:prstGeom>
          <a:noFill/>
        </p:spPr>
        <p:txBody>
          <a:bodyPr wrap="square">
            <a:spAutoFit/>
          </a:bodyPr>
          <a:lstStyle/>
          <a:p>
            <a:r>
              <a:rPr lang="en-US" b="1" dirty="0">
                <a:gradFill>
                  <a:gsLst>
                    <a:gs pos="0">
                      <a:srgbClr val="EE7723"/>
                    </a:gs>
                    <a:gs pos="100000">
                      <a:srgbClr val="F4B824"/>
                    </a:gs>
                  </a:gsLst>
                  <a:lin ang="5400000" scaled="1"/>
                </a:gradFill>
              </a:rPr>
              <a:t>Phase 2: Healthcare System Integration (Months 12-24)</a:t>
            </a:r>
            <a:endParaRPr lang="en-US" dirty="0">
              <a:gradFill>
                <a:gsLst>
                  <a:gs pos="0">
                    <a:srgbClr val="EE7723"/>
                  </a:gs>
                  <a:gs pos="100000">
                    <a:srgbClr val="F4B824"/>
                  </a:gs>
                </a:gsLst>
                <a:lin ang="5400000" scaled="1"/>
              </a:gradFill>
            </a:endParaRPr>
          </a:p>
          <a:p>
            <a:r>
              <a:rPr lang="en-US" sz="1400" b="1" dirty="0"/>
              <a:t> </a:t>
            </a:r>
            <a:endParaRPr lang="en-US" sz="1400" dirty="0"/>
          </a:p>
          <a:p>
            <a:r>
              <a:rPr lang="en-US" sz="1400" b="1" dirty="0"/>
              <a:t>Target:</a:t>
            </a:r>
            <a:r>
              <a:rPr lang="en-US" sz="1400" dirty="0"/>
              <a:t> </a:t>
            </a:r>
          </a:p>
          <a:p>
            <a:pPr marL="285750" indent="-285750">
              <a:buFont typeface="Arial" panose="020B0604020202020204" pitchFamily="34" charset="0"/>
              <a:buChar char="•"/>
            </a:pPr>
            <a:r>
              <a:rPr lang="en-US" sz="1400" dirty="0"/>
              <a:t>Cancer centers and specialty oncology practices</a:t>
            </a:r>
          </a:p>
          <a:p>
            <a:pPr marL="285750" lvl="0" indent="-285750">
              <a:buFont typeface="Arial" panose="020B0604020202020204" pitchFamily="34" charset="0"/>
              <a:buChar char="•"/>
            </a:pPr>
            <a:r>
              <a:rPr lang="en-US" sz="1400" dirty="0"/>
              <a:t>White-label Clarity Engine for patient portals</a:t>
            </a:r>
          </a:p>
          <a:p>
            <a:pPr marL="285750" lvl="0" indent="-285750">
              <a:buFont typeface="Arial" panose="020B0604020202020204" pitchFamily="34" charset="0"/>
              <a:buChar char="•"/>
            </a:pPr>
            <a:r>
              <a:rPr lang="en-US" sz="1400" dirty="0"/>
              <a:t>Care coordination platform for multidisciplinary teams</a:t>
            </a:r>
          </a:p>
          <a:p>
            <a:pPr marL="285750" lvl="0" indent="-285750">
              <a:buFont typeface="Arial" panose="020B0604020202020204" pitchFamily="34" charset="0"/>
              <a:buChar char="•"/>
            </a:pPr>
            <a:r>
              <a:rPr lang="en-US" sz="1400" dirty="0"/>
              <a:t>Consider enabling - $2-6 Per Member / Per Month (PMPM) licensing model for health systems</a:t>
            </a:r>
          </a:p>
        </p:txBody>
      </p:sp>
      <p:sp>
        <p:nvSpPr>
          <p:cNvPr id="5" name="TextBox 4">
            <a:extLst>
              <a:ext uri="{FF2B5EF4-FFF2-40B4-BE49-F238E27FC236}">
                <a16:creationId xmlns:a16="http://schemas.microsoft.com/office/drawing/2014/main" id="{4DF83DD7-8D99-B150-BAAD-0F287C48B33A}"/>
              </a:ext>
            </a:extLst>
          </p:cNvPr>
          <p:cNvSpPr txBox="1"/>
          <p:nvPr/>
        </p:nvSpPr>
        <p:spPr>
          <a:xfrm>
            <a:off x="6135386" y="1715241"/>
            <a:ext cx="3015292" cy="2862322"/>
          </a:xfrm>
          <a:prstGeom prst="rect">
            <a:avLst/>
          </a:prstGeom>
          <a:solidFill>
            <a:schemeClr val="bg1"/>
          </a:solidFill>
        </p:spPr>
        <p:txBody>
          <a:bodyPr wrap="square">
            <a:spAutoFit/>
          </a:bodyPr>
          <a:lstStyle/>
          <a:p>
            <a:r>
              <a:rPr lang="en-US" b="1" dirty="0">
                <a:gradFill>
                  <a:gsLst>
                    <a:gs pos="0">
                      <a:srgbClr val="EE7723"/>
                    </a:gs>
                    <a:gs pos="100000">
                      <a:srgbClr val="F4B824"/>
                    </a:gs>
                  </a:gsLst>
                  <a:lin ang="5400000" scaled="1"/>
                </a:gradFill>
              </a:rPr>
              <a:t>Phase 3: Payer &amp; Employer Expansion </a:t>
            </a:r>
          </a:p>
          <a:p>
            <a:r>
              <a:rPr lang="en-US" b="1" dirty="0">
                <a:gradFill>
                  <a:gsLst>
                    <a:gs pos="0">
                      <a:srgbClr val="EE7723"/>
                    </a:gs>
                    <a:gs pos="100000">
                      <a:srgbClr val="F4B824"/>
                    </a:gs>
                  </a:gsLst>
                  <a:lin ang="5400000" scaled="1"/>
                </a:gradFill>
              </a:rPr>
              <a:t>(Months 18-36)</a:t>
            </a:r>
            <a:endParaRPr lang="en-US" dirty="0">
              <a:gradFill>
                <a:gsLst>
                  <a:gs pos="0">
                    <a:srgbClr val="EE7723"/>
                  </a:gs>
                  <a:gs pos="100000">
                    <a:srgbClr val="F4B824"/>
                  </a:gs>
                </a:gsLst>
                <a:lin ang="5400000" scaled="1"/>
              </a:gradFill>
            </a:endParaRPr>
          </a:p>
          <a:p>
            <a:r>
              <a:rPr lang="en-US" sz="1400" b="1" dirty="0"/>
              <a:t> </a:t>
            </a:r>
            <a:endParaRPr lang="en-US" sz="1400" dirty="0"/>
          </a:p>
          <a:p>
            <a:r>
              <a:rPr lang="en-US" sz="1400" b="1" dirty="0"/>
              <a:t>Target:</a:t>
            </a:r>
            <a:r>
              <a:rPr lang="en-US" sz="1400" dirty="0"/>
              <a:t> </a:t>
            </a:r>
          </a:p>
          <a:p>
            <a:pPr marL="285750" indent="-285750">
              <a:buFont typeface="Arial" panose="020B0604020202020204" pitchFamily="34" charset="0"/>
              <a:buChar char="•"/>
            </a:pPr>
            <a:r>
              <a:rPr lang="en-US" sz="1400" dirty="0"/>
              <a:t>Health plans and employer benefits</a:t>
            </a:r>
          </a:p>
          <a:p>
            <a:pPr marL="285750" lvl="0" indent="-285750">
              <a:buFont typeface="Arial" panose="020B0604020202020204" pitchFamily="34" charset="0"/>
              <a:buChar char="•"/>
            </a:pPr>
            <a:r>
              <a:rPr lang="en-US" sz="1400" dirty="0"/>
              <a:t>Decision support APIs for member portals</a:t>
            </a:r>
          </a:p>
          <a:p>
            <a:pPr marL="285750" lvl="0" indent="-285750">
              <a:buFont typeface="Arial" panose="020B0604020202020204" pitchFamily="34" charset="0"/>
              <a:buChar char="•"/>
            </a:pPr>
            <a:r>
              <a:rPr lang="en-US" sz="1400" dirty="0"/>
              <a:t>Cost containment through optimized care pathways</a:t>
            </a:r>
          </a:p>
          <a:p>
            <a:pPr marL="285750" lvl="0" indent="-285750">
              <a:buFont typeface="Arial" panose="020B0604020202020204" pitchFamily="34" charset="0"/>
              <a:buChar char="•"/>
            </a:pPr>
            <a:r>
              <a:rPr lang="en-US" sz="1400" dirty="0"/>
              <a:t>$1 PMPM API access model</a:t>
            </a:r>
          </a:p>
        </p:txBody>
      </p:sp>
      <p:sp>
        <p:nvSpPr>
          <p:cNvPr id="7" name="TextBox 6">
            <a:extLst>
              <a:ext uri="{FF2B5EF4-FFF2-40B4-BE49-F238E27FC236}">
                <a16:creationId xmlns:a16="http://schemas.microsoft.com/office/drawing/2014/main" id="{A1BEBB5D-4A96-52B2-7EC8-87E881627C03}"/>
              </a:ext>
            </a:extLst>
          </p:cNvPr>
          <p:cNvSpPr txBox="1"/>
          <p:nvPr/>
        </p:nvSpPr>
        <p:spPr>
          <a:xfrm>
            <a:off x="9162096" y="1715241"/>
            <a:ext cx="3015292" cy="3724096"/>
          </a:xfrm>
          <a:prstGeom prst="rect">
            <a:avLst/>
          </a:prstGeom>
          <a:solidFill>
            <a:schemeClr val="bg1"/>
          </a:solidFill>
        </p:spPr>
        <p:txBody>
          <a:bodyPr wrap="square">
            <a:spAutoFit/>
          </a:bodyPr>
          <a:lstStyle/>
          <a:p>
            <a:r>
              <a:rPr lang="en-US" b="1" dirty="0">
                <a:gradFill>
                  <a:gsLst>
                    <a:gs pos="0">
                      <a:srgbClr val="EE7723"/>
                    </a:gs>
                    <a:gs pos="100000">
                      <a:srgbClr val="F4B824"/>
                    </a:gs>
                  </a:gsLst>
                  <a:lin ang="5400000" scaled="1"/>
                </a:gradFill>
              </a:rPr>
              <a:t>Phase 4: Research Marketplace </a:t>
            </a:r>
          </a:p>
          <a:p>
            <a:r>
              <a:rPr lang="en-US" b="1" dirty="0">
                <a:gradFill>
                  <a:gsLst>
                    <a:gs pos="0">
                      <a:srgbClr val="EE7723"/>
                    </a:gs>
                    <a:gs pos="100000">
                      <a:srgbClr val="F4B824"/>
                    </a:gs>
                  </a:gsLst>
                  <a:lin ang="5400000" scaled="1"/>
                </a:gradFill>
              </a:rPr>
              <a:t>(Months 24-48)</a:t>
            </a:r>
            <a:endParaRPr lang="en-US" dirty="0">
              <a:gradFill>
                <a:gsLst>
                  <a:gs pos="0">
                    <a:srgbClr val="EE7723"/>
                  </a:gs>
                  <a:gs pos="100000">
                    <a:srgbClr val="F4B824"/>
                  </a:gs>
                </a:gsLst>
                <a:lin ang="5400000" scaled="1"/>
              </a:gradFill>
            </a:endParaRPr>
          </a:p>
          <a:p>
            <a:r>
              <a:rPr lang="en-US" sz="1400" b="1" dirty="0"/>
              <a:t> </a:t>
            </a:r>
            <a:endParaRPr lang="en-US" sz="1400" dirty="0"/>
          </a:p>
          <a:p>
            <a:r>
              <a:rPr lang="en-US" sz="1400" b="1" dirty="0"/>
              <a:t>Target:</a:t>
            </a:r>
            <a:r>
              <a:rPr lang="en-US" sz="1400" dirty="0"/>
              <a:t> </a:t>
            </a:r>
          </a:p>
          <a:p>
            <a:pPr marL="285750" indent="-285750">
              <a:buFont typeface="Arial" panose="020B0604020202020204" pitchFamily="34" charset="0"/>
              <a:buChar char="•"/>
            </a:pPr>
            <a:r>
              <a:rPr lang="en-US" sz="1400" dirty="0"/>
              <a:t>Pharmaceutical, Biotech companies and research institutions</a:t>
            </a:r>
          </a:p>
          <a:p>
            <a:pPr marL="285750" lvl="0" indent="-285750">
              <a:buFont typeface="Arial" panose="020B0604020202020204" pitchFamily="34" charset="0"/>
              <a:buChar char="•"/>
            </a:pPr>
            <a:r>
              <a:rPr lang="en-US" sz="1400" dirty="0"/>
              <a:t>De-identified longitudinal data for drug development</a:t>
            </a:r>
          </a:p>
          <a:p>
            <a:pPr marL="285750" lvl="0" indent="-285750">
              <a:buFont typeface="Arial" panose="020B0604020202020204" pitchFamily="34" charset="0"/>
              <a:buChar char="•"/>
            </a:pPr>
            <a:r>
              <a:rPr lang="en-US" sz="1400" dirty="0"/>
              <a:t>Patient recruitment for clinical trials</a:t>
            </a:r>
          </a:p>
          <a:p>
            <a:pPr marL="285750" lvl="0" indent="-285750">
              <a:buFont typeface="Arial" panose="020B0604020202020204" pitchFamily="34" charset="0"/>
              <a:buChar char="•"/>
            </a:pPr>
            <a:r>
              <a:rPr lang="en-US" sz="1400" dirty="0"/>
              <a:t>Tiered dataset pricing with 10% patient revenue share (percentages need to be validated and market tested) </a:t>
            </a:r>
          </a:p>
        </p:txBody>
      </p:sp>
    </p:spTree>
    <p:extLst>
      <p:ext uri="{BB962C8B-B14F-4D97-AF65-F5344CB8AC3E}">
        <p14:creationId xmlns:p14="http://schemas.microsoft.com/office/powerpoint/2010/main" val="1908950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Macbook PNG transparent image download, size: 3644x2104px">
            <a:extLst>
              <a:ext uri="{FF2B5EF4-FFF2-40B4-BE49-F238E27FC236}">
                <a16:creationId xmlns:a16="http://schemas.microsoft.com/office/drawing/2014/main" id="{700FCF09-96C1-E9DA-DDCE-BD4CDF518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216" y="679087"/>
            <a:ext cx="10637828" cy="586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37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161F5-C5E6-6595-4204-52F204EEF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7B00E2-1D46-1960-0165-D57A34B30E55}"/>
              </a:ext>
            </a:extLst>
          </p:cNvPr>
          <p:cNvSpPr>
            <a:spLocks noGrp="1"/>
          </p:cNvSpPr>
          <p:nvPr>
            <p:ph type="ctrTitle"/>
          </p:nvPr>
        </p:nvSpPr>
        <p:spPr>
          <a:xfrm>
            <a:off x="6991350" y="487018"/>
            <a:ext cx="4179570" cy="3377354"/>
          </a:xfrm>
        </p:spPr>
        <p:txBody>
          <a:bodyPr/>
          <a:lstStyle/>
          <a:p>
            <a:r>
              <a:rPr lang="en-US" dirty="0"/>
              <a:t>OUR PLAN</a:t>
            </a:r>
          </a:p>
        </p:txBody>
      </p:sp>
    </p:spTree>
    <p:extLst>
      <p:ext uri="{BB962C8B-B14F-4D97-AF65-F5344CB8AC3E}">
        <p14:creationId xmlns:p14="http://schemas.microsoft.com/office/powerpoint/2010/main" val="93465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CE141-F577-1EAE-6B84-EC6B514E34EB}"/>
              </a:ext>
            </a:extLst>
          </p:cNvPr>
          <p:cNvSpPr>
            <a:spLocks noGrp="1"/>
          </p:cNvSpPr>
          <p:nvPr>
            <p:ph type="title"/>
          </p:nvPr>
        </p:nvSpPr>
        <p:spPr>
          <a:xfrm>
            <a:off x="1322318" y="268361"/>
            <a:ext cx="7288282" cy="722240"/>
          </a:xfrm>
        </p:spPr>
        <p:txBody>
          <a:bodyPr/>
          <a:lstStyle/>
          <a:p>
            <a:pPr>
              <a:lnSpc>
                <a:spcPct val="115000"/>
              </a:lnSpc>
              <a:spcAft>
                <a:spcPts val="800"/>
              </a:spcAft>
            </a:pPr>
            <a:r>
              <a:rPr lang="en-US" b="1" kern="0" dirty="0">
                <a:latin typeface="Segoe UI" panose="020B0502040204020203" pitchFamily="34" charset="0"/>
                <a:ea typeface="Times New Roman" panose="02020603050405020304" pitchFamily="18" charset="0"/>
                <a:cs typeface="Arial" panose="020B0604020202020204" pitchFamily="34" charset="0"/>
              </a:rPr>
              <a:t>Roadmap to Success</a:t>
            </a:r>
            <a:endParaRPr lang="en-US" sz="1800" kern="100" dirty="0">
              <a:latin typeface="Aptos" panose="020B0004020202020204" pitchFamily="34" charset="0"/>
              <a:ea typeface="DengXian" panose="02010600030101010101" pitchFamily="2" charset="-122"/>
              <a:cs typeface="Arial" panose="020B0604020202020204" pitchFamily="34" charset="0"/>
            </a:endParaRPr>
          </a:p>
        </p:txBody>
      </p:sp>
      <p:sp>
        <p:nvSpPr>
          <p:cNvPr id="4" name="Content Placeholder 3">
            <a:extLst>
              <a:ext uri="{FF2B5EF4-FFF2-40B4-BE49-F238E27FC236}">
                <a16:creationId xmlns:a16="http://schemas.microsoft.com/office/drawing/2014/main" id="{C031CF96-7E58-1613-D5DD-05A64C7A5BB2}"/>
              </a:ext>
            </a:extLst>
          </p:cNvPr>
          <p:cNvSpPr>
            <a:spLocks noGrp="1"/>
          </p:cNvSpPr>
          <p:nvPr>
            <p:ph sz="half" idx="2"/>
          </p:nvPr>
        </p:nvSpPr>
        <p:spPr>
          <a:xfrm>
            <a:off x="10840244" y="-667850"/>
            <a:ext cx="2703512" cy="1872422"/>
          </a:xfrm>
          <a:solidFill>
            <a:srgbClr val="FFFF00"/>
          </a:solidFill>
        </p:spPr>
        <p:txBody>
          <a:bodyPr/>
          <a:lstStyle/>
          <a:p>
            <a:r>
              <a:rPr lang="en-US" dirty="0"/>
              <a:t>build prototype</a:t>
            </a:r>
          </a:p>
          <a:p>
            <a:r>
              <a:rPr lang="en-US" dirty="0"/>
              <a:t>build team</a:t>
            </a:r>
          </a:p>
          <a:p>
            <a:r>
              <a:rPr lang="en-US" dirty="0"/>
              <a:t>series A</a:t>
            </a:r>
          </a:p>
          <a:p>
            <a:r>
              <a:rPr lang="en-US" dirty="0"/>
              <a:t>scale/protect/</a:t>
            </a:r>
            <a:r>
              <a:rPr lang="en-US" dirty="0" err="1"/>
              <a:t>etc</a:t>
            </a:r>
            <a:endParaRPr lang="en-US" dirty="0"/>
          </a:p>
          <a:p>
            <a:endParaRPr lang="en-US" dirty="0"/>
          </a:p>
        </p:txBody>
      </p:sp>
      <p:sp>
        <p:nvSpPr>
          <p:cNvPr id="5" name="TextBox 4">
            <a:extLst>
              <a:ext uri="{FF2B5EF4-FFF2-40B4-BE49-F238E27FC236}">
                <a16:creationId xmlns:a16="http://schemas.microsoft.com/office/drawing/2014/main" id="{3B36A988-9EF6-EA65-92E7-58054E948BF0}"/>
              </a:ext>
            </a:extLst>
          </p:cNvPr>
          <p:cNvSpPr txBox="1"/>
          <p:nvPr/>
        </p:nvSpPr>
        <p:spPr>
          <a:xfrm>
            <a:off x="1322318" y="1523158"/>
            <a:ext cx="7834382" cy="3725251"/>
          </a:xfrm>
          <a:prstGeom prst="rect">
            <a:avLst/>
          </a:prstGeom>
          <a:noFill/>
        </p:spPr>
        <p:txBody>
          <a:bodyPr wrap="square">
            <a:spAutoFit/>
          </a:bodyPr>
          <a:lstStyle/>
          <a:p>
            <a:pPr marL="0" marR="0">
              <a:lnSpc>
                <a:spcPct val="115000"/>
              </a:lnSpc>
              <a:spcAft>
                <a:spcPts val="800"/>
              </a:spcAft>
              <a:buNone/>
            </a:pPr>
            <a:r>
              <a:rPr lang="en-US" sz="1600" b="1" kern="0" dirty="0">
                <a:effectLst/>
                <a:latin typeface="Segoe UI" panose="020B0502040204020203" pitchFamily="34" charset="0"/>
                <a:ea typeface="Times New Roman" panose="02020603050405020304" pitchFamily="18" charset="0"/>
                <a:cs typeface="Arial" panose="020B0604020202020204" pitchFamily="34" charset="0"/>
              </a:rPr>
              <a:t>Immediate Priorities (Months 1-9)</a:t>
            </a:r>
            <a:endParaRPr lang="en-US" sz="1600" kern="100" dirty="0">
              <a:effectLst/>
              <a:latin typeface="Aptos" panose="020B0004020202020204" pitchFamily="34" charset="0"/>
              <a:ea typeface="DengXian" panose="02010600030101010101" pitchFamily="2" charset="-122"/>
              <a:cs typeface="Arial" panose="020B0604020202020204" pitchFamily="34" charset="0"/>
            </a:endParaRPr>
          </a:p>
          <a:p>
            <a:pPr marL="0" marR="0">
              <a:lnSpc>
                <a:spcPct val="115000"/>
              </a:lnSpc>
              <a:spcAft>
                <a:spcPts val="800"/>
              </a:spcAft>
              <a:buNone/>
            </a:pPr>
            <a:r>
              <a:rPr lang="en-US" sz="1200" b="1" kern="100" dirty="0">
                <a:effectLst/>
                <a:latin typeface="Segoe UI" panose="020B0502040204020203" pitchFamily="34" charset="0"/>
                <a:ea typeface="Times New Roman" panose="02020603050405020304" pitchFamily="18" charset="0"/>
                <a:cs typeface="Arial" panose="020B0604020202020204" pitchFamily="34" charset="0"/>
              </a:rPr>
              <a:t> </a:t>
            </a:r>
            <a:endParaRPr lang="en-US" sz="1600" kern="100" dirty="0">
              <a:effectLst/>
              <a:latin typeface="Aptos" panose="020B0004020202020204" pitchFamily="34" charset="0"/>
              <a:ea typeface="DengXian" panose="02010600030101010101" pitchFamily="2" charset="-122"/>
              <a:cs typeface="Arial" panose="020B0604020202020204" pitchFamily="34" charset="0"/>
            </a:endParaRPr>
          </a:p>
          <a:p>
            <a:pPr marL="0" marR="0">
              <a:lnSpc>
                <a:spcPct val="115000"/>
              </a:lnSpc>
              <a:spcAft>
                <a:spcPts val="800"/>
              </a:spcAft>
              <a:buNone/>
            </a:pPr>
            <a:r>
              <a:rPr lang="en-US" sz="1200" b="1" kern="0" dirty="0">
                <a:effectLst/>
                <a:latin typeface="Segoe UI" panose="020B0502040204020203" pitchFamily="34" charset="0"/>
                <a:ea typeface="Times New Roman" panose="02020603050405020304" pitchFamily="18" charset="0"/>
                <a:cs typeface="Arial" panose="020B0604020202020204" pitchFamily="34" charset="0"/>
              </a:rPr>
              <a:t>Build the MVP</a:t>
            </a:r>
            <a:endParaRPr lang="en-US" sz="16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Segoe UI" panose="020B0502040204020203" pitchFamily="34" charset="0"/>
                <a:ea typeface="Times New Roman" panose="02020603050405020304" pitchFamily="18" charset="0"/>
                <a:cs typeface="Arial" panose="020B0604020202020204" pitchFamily="34" charset="0"/>
              </a:rPr>
              <a:t>Develop the branding, design and development of the following feature sets and benchmarks:</a:t>
            </a:r>
            <a:endParaRPr lang="en-US" sz="1600" kern="100" dirty="0">
              <a:effectLst/>
              <a:latin typeface="Aptos" panose="020B0004020202020204" pitchFamily="34" charset="0"/>
              <a:ea typeface="DengXian" panose="02010600030101010101" pitchFamily="2" charset="-122"/>
              <a:cs typeface="Arial" panose="020B0604020202020204" pitchFamily="34"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0" dirty="0">
                <a:effectLst/>
                <a:latin typeface="Segoe UI" panose="020B0502040204020203" pitchFamily="34" charset="0"/>
                <a:ea typeface="Times New Roman" panose="02020603050405020304" pitchFamily="18" charset="0"/>
                <a:cs typeface="Times New Roman" panose="02020603050405020304" pitchFamily="18" charset="0"/>
              </a:rPr>
              <a:t>Establish and Finalize Branding (e.g., visual look and feel and all application aesthetics) </a:t>
            </a:r>
            <a:endParaRPr lang="en-US" sz="16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0" dirty="0">
                <a:effectLst/>
                <a:latin typeface="Segoe UI" panose="020B0502040204020203" pitchFamily="34" charset="0"/>
                <a:ea typeface="Times New Roman" panose="02020603050405020304" pitchFamily="18" charset="0"/>
                <a:cs typeface="Times New Roman" panose="02020603050405020304" pitchFamily="18" charset="0"/>
              </a:rPr>
              <a:t>Compare-My-Care™ development with hospital ranking algorithm</a:t>
            </a:r>
            <a:endParaRPr lang="en-US" sz="16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0" dirty="0">
                <a:effectLst/>
                <a:latin typeface="Segoe UI" panose="020B0502040204020203" pitchFamily="34" charset="0"/>
                <a:ea typeface="Times New Roman" panose="02020603050405020304" pitchFamily="18" charset="0"/>
                <a:cs typeface="Times New Roman" panose="02020603050405020304" pitchFamily="18" charset="0"/>
              </a:rPr>
              <a:t>Launch Clarity Engine with medical translation AI</a:t>
            </a:r>
            <a:endParaRPr lang="en-US" sz="16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Segoe UI" panose="020B0502040204020203" pitchFamily="34" charset="0"/>
                <a:ea typeface="Times New Roman" panose="02020603050405020304" pitchFamily="18" charset="0"/>
                <a:cs typeface="Times New Roman" panose="02020603050405020304" pitchFamily="18" charset="0"/>
              </a:rPr>
              <a:t>Establish patient foundation partnerships or other partnerships that will help us to recruit and onboard beta users</a:t>
            </a:r>
            <a:endParaRPr lang="en-US" sz="16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0" dirty="0">
                <a:effectLst/>
                <a:latin typeface="Segoe UI" panose="020B0502040204020203" pitchFamily="34" charset="0"/>
                <a:ea typeface="Times New Roman" panose="02020603050405020304" pitchFamily="18" charset="0"/>
                <a:cs typeface="Times New Roman" panose="02020603050405020304" pitchFamily="18" charset="0"/>
              </a:rPr>
              <a:t>Recruit 200 beta users through patient foundation partnerships and other channels</a:t>
            </a:r>
            <a:endParaRPr lang="en-US" sz="1600" kern="100" dirty="0">
              <a:effectLst/>
              <a:latin typeface="Aptos" panose="020B0004020202020204" pitchFamily="34" charset="0"/>
              <a:ea typeface="DengXian" panose="02010600030101010101" pitchFamily="2" charset="-122"/>
              <a:cs typeface="Times New Roman" panose="02020603050405020304" pitchFamily="18" charset="0"/>
            </a:endParaRPr>
          </a:p>
          <a:p>
            <a:pPr marL="457200" marR="0">
              <a:lnSpc>
                <a:spcPct val="115000"/>
              </a:lnSpc>
              <a:spcAft>
                <a:spcPts val="800"/>
              </a:spcAft>
              <a:buNone/>
            </a:pPr>
            <a:r>
              <a:rPr lang="en-US" sz="1200" kern="100" dirty="0">
                <a:effectLst/>
                <a:latin typeface="Segoe UI" panose="020B0502040204020203" pitchFamily="34" charset="0"/>
                <a:ea typeface="Times New Roman" panose="02020603050405020304" pitchFamily="18" charset="0"/>
                <a:cs typeface="Arial" panose="020B0604020202020204" pitchFamily="34" charset="0"/>
              </a:rPr>
              <a:t> </a:t>
            </a:r>
            <a:endParaRPr lang="en-US" sz="16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200" b="1" kern="0" dirty="0">
                <a:effectLst/>
                <a:latin typeface="Segoe UI" panose="020B0502040204020203" pitchFamily="34" charset="0"/>
                <a:ea typeface="Times New Roman" panose="02020603050405020304" pitchFamily="18" charset="0"/>
                <a:cs typeface="Arial" panose="020B0604020202020204" pitchFamily="34" charset="0"/>
              </a:rPr>
              <a:t>Capital Required:</a:t>
            </a:r>
            <a:r>
              <a:rPr lang="en-US" sz="1200" kern="0" dirty="0">
                <a:effectLst/>
                <a:latin typeface="Segoe UI" panose="020B0502040204020203" pitchFamily="34" charset="0"/>
                <a:ea typeface="Times New Roman" panose="02020603050405020304" pitchFamily="18" charset="0"/>
                <a:cs typeface="Arial" panose="020B0604020202020204" pitchFamily="34" charset="0"/>
              </a:rPr>
              <a:t> ~ $750K </a:t>
            </a:r>
            <a:endParaRPr lang="en-US" sz="1600" kern="100" dirty="0">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755522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31B18-5A59-24DC-DDF9-43A5B0F6D0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595723-A455-99A6-8435-A633D1B164C4}"/>
              </a:ext>
            </a:extLst>
          </p:cNvPr>
          <p:cNvSpPr>
            <a:spLocks noGrp="1"/>
          </p:cNvSpPr>
          <p:nvPr>
            <p:ph type="title"/>
          </p:nvPr>
        </p:nvSpPr>
        <p:spPr>
          <a:xfrm>
            <a:off x="1322318" y="268361"/>
            <a:ext cx="7288282" cy="722240"/>
          </a:xfrm>
        </p:spPr>
        <p:txBody>
          <a:bodyPr/>
          <a:lstStyle/>
          <a:p>
            <a:r>
              <a:rPr lang="en-US" b="1" dirty="0"/>
              <a:t>Growth Phase (Months 10-18)</a:t>
            </a:r>
            <a:endParaRPr lang="en-US" dirty="0"/>
          </a:p>
        </p:txBody>
      </p:sp>
      <p:sp>
        <p:nvSpPr>
          <p:cNvPr id="4" name="Content Placeholder 3">
            <a:extLst>
              <a:ext uri="{FF2B5EF4-FFF2-40B4-BE49-F238E27FC236}">
                <a16:creationId xmlns:a16="http://schemas.microsoft.com/office/drawing/2014/main" id="{B2D4683A-7170-2C46-BD8D-C7A390043074}"/>
              </a:ext>
            </a:extLst>
          </p:cNvPr>
          <p:cNvSpPr>
            <a:spLocks noGrp="1"/>
          </p:cNvSpPr>
          <p:nvPr>
            <p:ph sz="half" idx="2"/>
          </p:nvPr>
        </p:nvSpPr>
        <p:spPr>
          <a:xfrm>
            <a:off x="10840244" y="-667850"/>
            <a:ext cx="2703512" cy="1872422"/>
          </a:xfrm>
          <a:solidFill>
            <a:srgbClr val="FFFF00"/>
          </a:solidFill>
        </p:spPr>
        <p:txBody>
          <a:bodyPr/>
          <a:lstStyle/>
          <a:p>
            <a:r>
              <a:rPr lang="en-US" dirty="0"/>
              <a:t>build prototype</a:t>
            </a:r>
          </a:p>
          <a:p>
            <a:r>
              <a:rPr lang="en-US" dirty="0"/>
              <a:t>build team</a:t>
            </a:r>
          </a:p>
          <a:p>
            <a:r>
              <a:rPr lang="en-US" dirty="0"/>
              <a:t>series A</a:t>
            </a:r>
          </a:p>
          <a:p>
            <a:r>
              <a:rPr lang="en-US" dirty="0"/>
              <a:t>scale/protect/</a:t>
            </a:r>
            <a:r>
              <a:rPr lang="en-US" dirty="0" err="1"/>
              <a:t>etc</a:t>
            </a:r>
            <a:endParaRPr lang="en-US" dirty="0"/>
          </a:p>
          <a:p>
            <a:endParaRPr lang="en-US" dirty="0"/>
          </a:p>
        </p:txBody>
      </p:sp>
      <p:sp>
        <p:nvSpPr>
          <p:cNvPr id="5" name="TextBox 4">
            <a:extLst>
              <a:ext uri="{FF2B5EF4-FFF2-40B4-BE49-F238E27FC236}">
                <a16:creationId xmlns:a16="http://schemas.microsoft.com/office/drawing/2014/main" id="{747C0CBD-A5DD-955F-9832-73ADEEDD7EBF}"/>
              </a:ext>
            </a:extLst>
          </p:cNvPr>
          <p:cNvSpPr txBox="1"/>
          <p:nvPr/>
        </p:nvSpPr>
        <p:spPr>
          <a:xfrm>
            <a:off x="1322318" y="1523158"/>
            <a:ext cx="7834382" cy="2308324"/>
          </a:xfrm>
          <a:prstGeom prst="rect">
            <a:avLst/>
          </a:prstGeom>
          <a:noFill/>
        </p:spPr>
        <p:txBody>
          <a:bodyPr wrap="square">
            <a:spAutoFit/>
          </a:bodyPr>
          <a:lstStyle/>
          <a:p>
            <a:r>
              <a:rPr lang="en-US" b="1" dirty="0"/>
              <a:t>Validate Business Model</a:t>
            </a:r>
            <a:endParaRPr lang="en-US" dirty="0"/>
          </a:p>
          <a:p>
            <a:pPr lvl="0"/>
            <a:r>
              <a:rPr lang="en-US" dirty="0"/>
              <a:t>Secure first hospital SaaS pilot contract</a:t>
            </a:r>
          </a:p>
          <a:p>
            <a:pPr lvl="0"/>
            <a:r>
              <a:rPr lang="en-US" dirty="0"/>
              <a:t>Launch payer API pilot program</a:t>
            </a:r>
          </a:p>
          <a:p>
            <a:pPr lvl="0"/>
            <a:r>
              <a:rPr lang="en-US" dirty="0"/>
              <a:t>Reach 1,000 paying patients (TBD on whether patient of care institution or otherwise pays) </a:t>
            </a:r>
          </a:p>
          <a:p>
            <a:pPr lvl="0"/>
            <a:r>
              <a:rPr lang="en-US" dirty="0"/>
              <a:t>Prepare 510(k) decision-support submission </a:t>
            </a:r>
          </a:p>
          <a:p>
            <a:r>
              <a:rPr lang="en-US" dirty="0"/>
              <a:t> </a:t>
            </a:r>
          </a:p>
          <a:p>
            <a:pPr lvl="0"/>
            <a:r>
              <a:rPr lang="en-US" b="1" dirty="0"/>
              <a:t>Capital Required:</a:t>
            </a:r>
            <a:r>
              <a:rPr lang="en-US" dirty="0"/>
              <a:t> $1.3M</a:t>
            </a:r>
          </a:p>
        </p:txBody>
      </p:sp>
    </p:spTree>
    <p:extLst>
      <p:ext uri="{BB962C8B-B14F-4D97-AF65-F5344CB8AC3E}">
        <p14:creationId xmlns:p14="http://schemas.microsoft.com/office/powerpoint/2010/main" val="1147536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2C0A4-37EC-303C-7179-6281E47B30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779BAF-9A2A-8A87-A9C0-DCF6BD2067D2}"/>
              </a:ext>
            </a:extLst>
          </p:cNvPr>
          <p:cNvSpPr>
            <a:spLocks noGrp="1"/>
          </p:cNvSpPr>
          <p:nvPr>
            <p:ph type="title"/>
          </p:nvPr>
        </p:nvSpPr>
        <p:spPr>
          <a:xfrm>
            <a:off x="1322318" y="268361"/>
            <a:ext cx="7288282" cy="722240"/>
          </a:xfrm>
        </p:spPr>
        <p:txBody>
          <a:bodyPr/>
          <a:lstStyle/>
          <a:p>
            <a:r>
              <a:rPr lang="en-US" b="1" dirty="0"/>
              <a:t>Series A Preparation (Months 16-24)</a:t>
            </a:r>
            <a:endParaRPr lang="en-US" dirty="0"/>
          </a:p>
        </p:txBody>
      </p:sp>
      <p:sp>
        <p:nvSpPr>
          <p:cNvPr id="4" name="Content Placeholder 3">
            <a:extLst>
              <a:ext uri="{FF2B5EF4-FFF2-40B4-BE49-F238E27FC236}">
                <a16:creationId xmlns:a16="http://schemas.microsoft.com/office/drawing/2014/main" id="{5A177105-2063-3DBF-F21E-523110D5BD1E}"/>
              </a:ext>
            </a:extLst>
          </p:cNvPr>
          <p:cNvSpPr>
            <a:spLocks noGrp="1"/>
          </p:cNvSpPr>
          <p:nvPr>
            <p:ph sz="half" idx="2"/>
          </p:nvPr>
        </p:nvSpPr>
        <p:spPr>
          <a:xfrm>
            <a:off x="10840244" y="-667850"/>
            <a:ext cx="2703512" cy="1872422"/>
          </a:xfrm>
          <a:solidFill>
            <a:srgbClr val="FFFF00"/>
          </a:solidFill>
        </p:spPr>
        <p:txBody>
          <a:bodyPr/>
          <a:lstStyle/>
          <a:p>
            <a:r>
              <a:rPr lang="en-US" dirty="0"/>
              <a:t>build prototype</a:t>
            </a:r>
          </a:p>
          <a:p>
            <a:r>
              <a:rPr lang="en-US" dirty="0"/>
              <a:t>build team</a:t>
            </a:r>
          </a:p>
          <a:p>
            <a:r>
              <a:rPr lang="en-US" dirty="0"/>
              <a:t>series A</a:t>
            </a:r>
          </a:p>
          <a:p>
            <a:r>
              <a:rPr lang="en-US" dirty="0"/>
              <a:t>scale/protect/</a:t>
            </a:r>
            <a:r>
              <a:rPr lang="en-US" dirty="0" err="1"/>
              <a:t>etc</a:t>
            </a:r>
            <a:endParaRPr lang="en-US" dirty="0"/>
          </a:p>
          <a:p>
            <a:endParaRPr lang="en-US" dirty="0"/>
          </a:p>
        </p:txBody>
      </p:sp>
      <p:sp>
        <p:nvSpPr>
          <p:cNvPr id="5" name="TextBox 4">
            <a:extLst>
              <a:ext uri="{FF2B5EF4-FFF2-40B4-BE49-F238E27FC236}">
                <a16:creationId xmlns:a16="http://schemas.microsoft.com/office/drawing/2014/main" id="{91413522-37B7-D35E-9691-E19B730B29E6}"/>
              </a:ext>
            </a:extLst>
          </p:cNvPr>
          <p:cNvSpPr txBox="1"/>
          <p:nvPr/>
        </p:nvSpPr>
        <p:spPr>
          <a:xfrm>
            <a:off x="1322318" y="1523158"/>
            <a:ext cx="7834382" cy="1754326"/>
          </a:xfrm>
          <a:prstGeom prst="rect">
            <a:avLst/>
          </a:prstGeom>
          <a:noFill/>
        </p:spPr>
        <p:txBody>
          <a:bodyPr wrap="square">
            <a:spAutoFit/>
          </a:bodyPr>
          <a:lstStyle/>
          <a:p>
            <a:r>
              <a:rPr lang="en-US" b="1" dirty="0"/>
              <a:t>Scale for Investment</a:t>
            </a:r>
            <a:endParaRPr lang="en-US" dirty="0"/>
          </a:p>
          <a:p>
            <a:pPr lvl="0"/>
            <a:r>
              <a:rPr lang="en-US" dirty="0"/>
              <a:t>Demonstrate product-market fit with enterprise contracts</a:t>
            </a:r>
          </a:p>
          <a:p>
            <a:pPr lvl="0"/>
            <a:r>
              <a:rPr lang="en-US" dirty="0"/>
              <a:t>Expand to 3 additional rare cancer types</a:t>
            </a:r>
          </a:p>
          <a:p>
            <a:pPr lvl="0"/>
            <a:r>
              <a:rPr lang="en-US" dirty="0"/>
              <a:t>Build regulatory moat with FDA clearance</a:t>
            </a:r>
          </a:p>
          <a:p>
            <a:r>
              <a:rPr lang="en-US" dirty="0"/>
              <a:t> </a:t>
            </a:r>
          </a:p>
          <a:p>
            <a:pPr lvl="0"/>
            <a:r>
              <a:rPr lang="en-US" b="1" dirty="0"/>
              <a:t>Series A Target:</a:t>
            </a:r>
            <a:r>
              <a:rPr lang="en-US" dirty="0"/>
              <a:t> $8-12M at $40-60M valuation</a:t>
            </a:r>
          </a:p>
        </p:txBody>
      </p:sp>
    </p:spTree>
    <p:extLst>
      <p:ext uri="{BB962C8B-B14F-4D97-AF65-F5344CB8AC3E}">
        <p14:creationId xmlns:p14="http://schemas.microsoft.com/office/powerpoint/2010/main" val="1185614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2892D-7BCA-4F43-88C0-B8ED374FF1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9BE1D4-BAE4-D0E5-6900-2F5A1162E288}"/>
              </a:ext>
            </a:extLst>
          </p:cNvPr>
          <p:cNvSpPr>
            <a:spLocks noGrp="1"/>
          </p:cNvSpPr>
          <p:nvPr>
            <p:ph type="title"/>
          </p:nvPr>
        </p:nvSpPr>
        <p:spPr>
          <a:xfrm>
            <a:off x="1322318" y="268361"/>
            <a:ext cx="7288282" cy="722240"/>
          </a:xfrm>
        </p:spPr>
        <p:txBody>
          <a:bodyPr/>
          <a:lstStyle/>
          <a:p>
            <a:r>
              <a:rPr lang="en-US" b="1" dirty="0"/>
              <a:t>Long-term Vision (Years 2-5)</a:t>
            </a:r>
            <a:endParaRPr lang="en-US" dirty="0"/>
          </a:p>
        </p:txBody>
      </p:sp>
      <p:sp>
        <p:nvSpPr>
          <p:cNvPr id="4" name="Content Placeholder 3">
            <a:extLst>
              <a:ext uri="{FF2B5EF4-FFF2-40B4-BE49-F238E27FC236}">
                <a16:creationId xmlns:a16="http://schemas.microsoft.com/office/drawing/2014/main" id="{754DD538-8754-1B36-EF08-09EEB508EB03}"/>
              </a:ext>
            </a:extLst>
          </p:cNvPr>
          <p:cNvSpPr>
            <a:spLocks noGrp="1"/>
          </p:cNvSpPr>
          <p:nvPr>
            <p:ph sz="half" idx="2"/>
          </p:nvPr>
        </p:nvSpPr>
        <p:spPr>
          <a:xfrm>
            <a:off x="10840244" y="-667850"/>
            <a:ext cx="2703512" cy="1872422"/>
          </a:xfrm>
          <a:solidFill>
            <a:srgbClr val="FFFF00"/>
          </a:solidFill>
        </p:spPr>
        <p:txBody>
          <a:bodyPr/>
          <a:lstStyle/>
          <a:p>
            <a:r>
              <a:rPr lang="en-US" dirty="0"/>
              <a:t>build prototype</a:t>
            </a:r>
          </a:p>
          <a:p>
            <a:r>
              <a:rPr lang="en-US" dirty="0"/>
              <a:t>build team</a:t>
            </a:r>
          </a:p>
          <a:p>
            <a:r>
              <a:rPr lang="en-US" dirty="0"/>
              <a:t>series A</a:t>
            </a:r>
          </a:p>
          <a:p>
            <a:r>
              <a:rPr lang="en-US" dirty="0"/>
              <a:t>scale/protect/</a:t>
            </a:r>
            <a:r>
              <a:rPr lang="en-US" dirty="0" err="1"/>
              <a:t>etc</a:t>
            </a:r>
            <a:endParaRPr lang="en-US" dirty="0"/>
          </a:p>
          <a:p>
            <a:endParaRPr lang="en-US" dirty="0"/>
          </a:p>
        </p:txBody>
      </p:sp>
      <p:sp>
        <p:nvSpPr>
          <p:cNvPr id="5" name="TextBox 4">
            <a:extLst>
              <a:ext uri="{FF2B5EF4-FFF2-40B4-BE49-F238E27FC236}">
                <a16:creationId xmlns:a16="http://schemas.microsoft.com/office/drawing/2014/main" id="{AC1F9E6A-2E5F-4656-6DE7-6014BAE77624}"/>
              </a:ext>
            </a:extLst>
          </p:cNvPr>
          <p:cNvSpPr txBox="1"/>
          <p:nvPr/>
        </p:nvSpPr>
        <p:spPr>
          <a:xfrm>
            <a:off x="1322318" y="1523158"/>
            <a:ext cx="7834382" cy="2031325"/>
          </a:xfrm>
          <a:prstGeom prst="rect">
            <a:avLst/>
          </a:prstGeom>
          <a:noFill/>
        </p:spPr>
        <p:txBody>
          <a:bodyPr wrap="square">
            <a:spAutoFit/>
          </a:bodyPr>
          <a:lstStyle/>
          <a:p>
            <a:r>
              <a:rPr lang="en-US" b="1" dirty="0"/>
              <a:t>Market Leadership</a:t>
            </a:r>
            <a:endParaRPr lang="en-US" dirty="0"/>
          </a:p>
          <a:p>
            <a:pPr lvl="0"/>
            <a:r>
              <a:rPr lang="en-US" dirty="0"/>
              <a:t>Expand to all 7,000+ rare diseases</a:t>
            </a:r>
          </a:p>
          <a:p>
            <a:pPr lvl="0"/>
            <a:r>
              <a:rPr lang="en-US" dirty="0"/>
              <a:t>International market entry</a:t>
            </a:r>
          </a:p>
          <a:p>
            <a:pPr lvl="0"/>
            <a:r>
              <a:rPr lang="en-US" dirty="0"/>
              <a:t>Strategic partnerships with major health systems</a:t>
            </a:r>
          </a:p>
          <a:p>
            <a:pPr lvl="0"/>
            <a:r>
              <a:rPr lang="en-US" dirty="0"/>
              <a:t>IPO readiness with dominant market position and/or significant acquisition by Tier 1 strategic buyer (e.g., Pharma, Health Insurer, Hospital System or otherwise) </a:t>
            </a:r>
          </a:p>
        </p:txBody>
      </p:sp>
    </p:spTree>
    <p:extLst>
      <p:ext uri="{BB962C8B-B14F-4D97-AF65-F5344CB8AC3E}">
        <p14:creationId xmlns:p14="http://schemas.microsoft.com/office/powerpoint/2010/main" val="17520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D79AD-B492-2297-0FAD-69DF641E2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718CE5-63A7-8C41-8EF1-432A88E17152}"/>
              </a:ext>
            </a:extLst>
          </p:cNvPr>
          <p:cNvSpPr>
            <a:spLocks noGrp="1"/>
          </p:cNvSpPr>
          <p:nvPr>
            <p:ph type="ctrTitle"/>
          </p:nvPr>
        </p:nvSpPr>
        <p:spPr/>
        <p:txBody>
          <a:bodyPr/>
          <a:lstStyle/>
          <a:p>
            <a:r>
              <a:rPr lang="en-US" dirty="0"/>
              <a:t>THE ASK</a:t>
            </a:r>
          </a:p>
        </p:txBody>
      </p:sp>
    </p:spTree>
    <p:extLst>
      <p:ext uri="{BB962C8B-B14F-4D97-AF65-F5344CB8AC3E}">
        <p14:creationId xmlns:p14="http://schemas.microsoft.com/office/powerpoint/2010/main" val="1432858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5044C-6CEE-A598-7086-52A44CFDB2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86966C-745D-666F-33D6-D4C44C52481A}"/>
              </a:ext>
            </a:extLst>
          </p:cNvPr>
          <p:cNvSpPr>
            <a:spLocks noGrp="1"/>
          </p:cNvSpPr>
          <p:nvPr>
            <p:ph type="title"/>
          </p:nvPr>
        </p:nvSpPr>
        <p:spPr>
          <a:xfrm>
            <a:off x="790575" y="347146"/>
            <a:ext cx="8113782" cy="595239"/>
          </a:xfrm>
        </p:spPr>
        <p:txBody>
          <a:bodyPr/>
          <a:lstStyle/>
          <a:p>
            <a:pPr>
              <a:lnSpc>
                <a:spcPct val="115000"/>
              </a:lnSpc>
              <a:spcAft>
                <a:spcPts val="800"/>
              </a:spcAft>
            </a:pPr>
            <a:r>
              <a:rPr lang="en-US" b="1" kern="0" dirty="0">
                <a:latin typeface="Segoe UI" panose="020B0502040204020203" pitchFamily="34" charset="0"/>
                <a:ea typeface="Times New Roman" panose="02020603050405020304" pitchFamily="18" charset="0"/>
                <a:cs typeface="Arial" panose="020B0604020202020204" pitchFamily="34" charset="0"/>
              </a:rPr>
              <a:t>Our Ask: $2M Friends &amp; Family Round</a:t>
            </a:r>
            <a:endParaRPr lang="en-US" sz="1800" kern="100" dirty="0">
              <a:latin typeface="Aptos" panose="020B0004020202020204" pitchFamily="34" charset="0"/>
              <a:ea typeface="DengXian" panose="02010600030101010101" pitchFamily="2" charset="-122"/>
              <a:cs typeface="Arial" panose="020B0604020202020204" pitchFamily="34" charset="0"/>
            </a:endParaRPr>
          </a:p>
        </p:txBody>
      </p:sp>
      <p:sp>
        <p:nvSpPr>
          <p:cNvPr id="4" name="Content Placeholder 3">
            <a:extLst>
              <a:ext uri="{FF2B5EF4-FFF2-40B4-BE49-F238E27FC236}">
                <a16:creationId xmlns:a16="http://schemas.microsoft.com/office/drawing/2014/main" id="{7EBFB73D-36D8-919E-2FC0-9420B9804394}"/>
              </a:ext>
            </a:extLst>
          </p:cNvPr>
          <p:cNvSpPr>
            <a:spLocks noGrp="1"/>
          </p:cNvSpPr>
          <p:nvPr>
            <p:ph sz="half" idx="2"/>
          </p:nvPr>
        </p:nvSpPr>
        <p:spPr>
          <a:xfrm>
            <a:off x="10138833" y="-257454"/>
            <a:ext cx="3924300" cy="1705386"/>
          </a:xfrm>
          <a:solidFill>
            <a:srgbClr val="FFFF00"/>
          </a:solidFill>
        </p:spPr>
        <p:txBody>
          <a:bodyPr/>
          <a:lstStyle/>
          <a:p>
            <a:r>
              <a:rPr lang="en-US" dirty="0"/>
              <a:t>raise amount </a:t>
            </a:r>
          </a:p>
          <a:p>
            <a:r>
              <a:rPr lang="en-US" dirty="0"/>
              <a:t>usage of funds (team, business case, </a:t>
            </a:r>
            <a:r>
              <a:rPr lang="en-US" dirty="0" err="1"/>
              <a:t>etc</a:t>
            </a:r>
            <a:r>
              <a:rPr lang="en-US" dirty="0"/>
              <a:t>)</a:t>
            </a:r>
          </a:p>
          <a:p>
            <a:r>
              <a:rPr lang="en-US" dirty="0"/>
              <a:t>valuation (SAFE?)</a:t>
            </a:r>
          </a:p>
          <a:p>
            <a:endParaRPr lang="en-US" dirty="0"/>
          </a:p>
        </p:txBody>
      </p:sp>
      <p:sp>
        <p:nvSpPr>
          <p:cNvPr id="5" name="TextBox 4">
            <a:extLst>
              <a:ext uri="{FF2B5EF4-FFF2-40B4-BE49-F238E27FC236}">
                <a16:creationId xmlns:a16="http://schemas.microsoft.com/office/drawing/2014/main" id="{F4824F55-2D76-190A-3711-E5F42AB0EDB7}"/>
              </a:ext>
            </a:extLst>
          </p:cNvPr>
          <p:cNvSpPr txBox="1"/>
          <p:nvPr/>
        </p:nvSpPr>
        <p:spPr>
          <a:xfrm>
            <a:off x="790575" y="1270000"/>
            <a:ext cx="5305425" cy="1658531"/>
          </a:xfrm>
          <a:prstGeom prst="rect">
            <a:avLst/>
          </a:prstGeom>
          <a:noFill/>
        </p:spPr>
        <p:txBody>
          <a:bodyPr wrap="square">
            <a:spAutoFit/>
          </a:bodyPr>
          <a:lstStyle/>
          <a:p>
            <a:pPr marL="0" marR="0">
              <a:lnSpc>
                <a:spcPct val="115000"/>
              </a:lnSpc>
              <a:spcAft>
                <a:spcPts val="800"/>
              </a:spcAft>
              <a:buNone/>
            </a:pPr>
            <a:r>
              <a:rPr lang="en-US" b="1" kern="0" dirty="0">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cs typeface="Arial" panose="020B0604020202020204" pitchFamily="34" charset="0"/>
              </a:rPr>
              <a:t>Funding Structure</a:t>
            </a:r>
            <a:endParaRPr lang="en-US" sz="1600" kern="100" dirty="0">
              <a:gradFill>
                <a:gsLst>
                  <a:gs pos="0">
                    <a:srgbClr val="EE7723"/>
                  </a:gs>
                  <a:gs pos="100000">
                    <a:srgbClr val="F4B824"/>
                  </a:gs>
                </a:gsLst>
                <a:lin ang="5400000" scaled="1"/>
              </a:gradFill>
              <a:effectLst/>
              <a:latin typeface="Aptos" panose="020B0004020202020204" pitchFamily="34" charset="0"/>
              <a:ea typeface="DengXian" panose="02010600030101010101" pitchFamily="2" charset="-122"/>
              <a:cs typeface="Arial" panose="020B0604020202020204" pitchFamily="34" charset="0"/>
            </a:endParaRPr>
          </a:p>
          <a:p>
            <a:pPr marL="0" marR="0">
              <a:lnSpc>
                <a:spcPct val="115000"/>
              </a:lnSpc>
              <a:spcAft>
                <a:spcPts val="800"/>
              </a:spcAft>
              <a:buNone/>
            </a:pPr>
            <a:r>
              <a:rPr lang="en-US" sz="1200" b="1" kern="0" dirty="0">
                <a:effectLst/>
                <a:latin typeface="Segoe UI" panose="020B0502040204020203" pitchFamily="34" charset="0"/>
                <a:ea typeface="Times New Roman" panose="02020603050405020304" pitchFamily="18" charset="0"/>
                <a:cs typeface="Arial" panose="020B0604020202020204" pitchFamily="34" charset="0"/>
              </a:rPr>
              <a:t>Investment Vehicle:</a:t>
            </a:r>
            <a:r>
              <a:rPr lang="en-US" sz="1200" kern="0" dirty="0">
                <a:effectLst/>
                <a:latin typeface="Segoe UI" panose="020B0502040204020203" pitchFamily="34" charset="0"/>
                <a:ea typeface="Times New Roman" panose="02020603050405020304" pitchFamily="18" charset="0"/>
                <a:cs typeface="Arial" panose="020B0604020202020204" pitchFamily="34" charset="0"/>
              </a:rPr>
              <a:t> SAFE (Simple Agreement for Future Equity)</a:t>
            </a:r>
            <a:endParaRPr lang="en-US" sz="16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200" b="1" kern="0" dirty="0">
                <a:effectLst/>
                <a:latin typeface="Segoe UI" panose="020B0502040204020203" pitchFamily="34" charset="0"/>
                <a:ea typeface="Times New Roman" panose="02020603050405020304" pitchFamily="18" charset="0"/>
                <a:cs typeface="Arial" panose="020B0604020202020204" pitchFamily="34" charset="0"/>
              </a:rPr>
              <a:t>Valuation Cap:</a:t>
            </a:r>
            <a:r>
              <a:rPr lang="en-US" sz="1200" kern="0" dirty="0">
                <a:effectLst/>
                <a:latin typeface="Segoe UI" panose="020B0502040204020203" pitchFamily="34" charset="0"/>
                <a:ea typeface="Times New Roman" panose="02020603050405020304" pitchFamily="18" charset="0"/>
                <a:cs typeface="Arial" panose="020B0604020202020204" pitchFamily="34" charset="0"/>
              </a:rPr>
              <a:t> $15M</a:t>
            </a:r>
            <a:endParaRPr lang="en-US" sz="16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200" b="1" kern="0" dirty="0">
                <a:effectLst/>
                <a:latin typeface="Segoe UI" panose="020B0502040204020203" pitchFamily="34" charset="0"/>
                <a:ea typeface="Times New Roman" panose="02020603050405020304" pitchFamily="18" charset="0"/>
                <a:cs typeface="Arial" panose="020B0604020202020204" pitchFamily="34" charset="0"/>
              </a:rPr>
              <a:t>Discount:</a:t>
            </a:r>
            <a:r>
              <a:rPr lang="en-US" sz="1200" kern="0" dirty="0">
                <a:effectLst/>
                <a:latin typeface="Segoe UI" panose="020B0502040204020203" pitchFamily="34" charset="0"/>
                <a:ea typeface="Times New Roman" panose="02020603050405020304" pitchFamily="18" charset="0"/>
                <a:cs typeface="Arial" panose="020B0604020202020204" pitchFamily="34" charset="0"/>
              </a:rPr>
              <a:t> 20% for early investors</a:t>
            </a:r>
            <a:endParaRPr lang="en-US" sz="16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200" b="1" kern="0" dirty="0">
                <a:effectLst/>
                <a:latin typeface="Segoe UI" panose="020B0502040204020203" pitchFamily="34" charset="0"/>
                <a:ea typeface="Times New Roman" panose="02020603050405020304" pitchFamily="18" charset="0"/>
                <a:cs typeface="Arial" panose="020B0604020202020204" pitchFamily="34" charset="0"/>
              </a:rPr>
              <a:t>Conversion:</a:t>
            </a:r>
            <a:r>
              <a:rPr lang="en-US" sz="1200" kern="0" dirty="0">
                <a:effectLst/>
                <a:latin typeface="Segoe UI" panose="020B0502040204020203" pitchFamily="34" charset="0"/>
                <a:ea typeface="Times New Roman" panose="02020603050405020304" pitchFamily="18" charset="0"/>
                <a:cs typeface="Arial" panose="020B0604020202020204" pitchFamily="34" charset="0"/>
              </a:rPr>
              <a:t> Automatically converts to equity in Series A</a:t>
            </a:r>
            <a:endParaRPr lang="en-US" sz="1200"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8A12D735-47AD-FD25-B3D5-BBF7EA2BD18A}"/>
              </a:ext>
            </a:extLst>
          </p:cNvPr>
          <p:cNvSpPr txBox="1"/>
          <p:nvPr/>
        </p:nvSpPr>
        <p:spPr>
          <a:xfrm>
            <a:off x="790575" y="3519688"/>
            <a:ext cx="2669117" cy="1753622"/>
          </a:xfrm>
          <a:prstGeom prst="rect">
            <a:avLst/>
          </a:prstGeom>
          <a:noFill/>
        </p:spPr>
        <p:txBody>
          <a:bodyPr wrap="square">
            <a:spAutoFit/>
          </a:bodyPr>
          <a:lstStyle/>
          <a:p>
            <a:pPr marL="0" marR="0">
              <a:lnSpc>
                <a:spcPct val="115000"/>
              </a:lnSpc>
              <a:spcAft>
                <a:spcPts val="2600"/>
              </a:spcAft>
              <a:buNone/>
            </a:pPr>
            <a:r>
              <a:rPr lang="en-US" sz="1400" b="1" kern="0" dirty="0">
                <a:gradFill>
                  <a:gsLst>
                    <a:gs pos="0">
                      <a:srgbClr val="EE7723"/>
                    </a:gs>
                    <a:gs pos="100000">
                      <a:srgbClr val="F4B824"/>
                    </a:gs>
                  </a:gsLst>
                  <a:lin ang="5400000" scaled="1"/>
                </a:gradFill>
                <a:effectLst/>
                <a:latin typeface="+mj-lt"/>
                <a:ea typeface="Times New Roman" panose="02020603050405020304" pitchFamily="18" charset="0"/>
                <a:cs typeface="Arial" panose="020B0604020202020204" pitchFamily="34" charset="0"/>
              </a:rPr>
              <a:t>Team Building (40% - $800K)</a:t>
            </a:r>
            <a:endParaRPr lang="en-US" sz="1400" kern="100" dirty="0">
              <a:gradFill>
                <a:gsLst>
                  <a:gs pos="0">
                    <a:srgbClr val="EE7723"/>
                  </a:gs>
                  <a:gs pos="100000">
                    <a:srgbClr val="F4B824"/>
                  </a:gs>
                </a:gsLst>
                <a:lin ang="5400000" scaled="1"/>
              </a:gradFill>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CTO and lead AI engineer</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Clinical advisory board</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Patient experience designer</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Regulatory affairs consultant</a:t>
            </a:r>
            <a:endParaRPr lang="en-US" sz="1100" kern="100" dirty="0">
              <a:effectLst/>
              <a:latin typeface="+mj-lt"/>
              <a:ea typeface="DengXia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52FCAF36-A409-4721-D444-E6187B97E81E}"/>
              </a:ext>
            </a:extLst>
          </p:cNvPr>
          <p:cNvSpPr txBox="1"/>
          <p:nvPr/>
        </p:nvSpPr>
        <p:spPr>
          <a:xfrm>
            <a:off x="790575" y="3041689"/>
            <a:ext cx="6788150" cy="392608"/>
          </a:xfrm>
          <a:prstGeom prst="rect">
            <a:avLst/>
          </a:prstGeom>
          <a:noFill/>
        </p:spPr>
        <p:txBody>
          <a:bodyPr wrap="square">
            <a:spAutoFit/>
          </a:bodyPr>
          <a:lstStyle/>
          <a:p>
            <a:pPr marL="0" marR="0">
              <a:lnSpc>
                <a:spcPct val="115000"/>
              </a:lnSpc>
              <a:spcAft>
                <a:spcPts val="800"/>
              </a:spcAft>
              <a:buNone/>
            </a:pPr>
            <a:r>
              <a:rPr lang="en-US" sz="1800" b="1" kern="0" dirty="0">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cs typeface="Arial" panose="020B0604020202020204" pitchFamily="34" charset="0"/>
              </a:rPr>
              <a:t>Use of Funds</a:t>
            </a:r>
            <a:endParaRPr lang="en-US" sz="1600" kern="100" dirty="0">
              <a:gradFill>
                <a:gsLst>
                  <a:gs pos="0">
                    <a:srgbClr val="EE7723"/>
                  </a:gs>
                  <a:gs pos="100000">
                    <a:srgbClr val="F4B824"/>
                  </a:gs>
                </a:gsLst>
                <a:lin ang="5400000" scaled="1"/>
              </a:gradFill>
              <a:effectLst/>
              <a:latin typeface="Aptos" panose="020B0004020202020204" pitchFamily="34" charset="0"/>
              <a:ea typeface="DengXian" panose="02010600030101010101" pitchFamily="2" charset="-122"/>
              <a:cs typeface="Arial" panose="020B0604020202020204" pitchFamily="34" charset="0"/>
            </a:endParaRPr>
          </a:p>
        </p:txBody>
      </p:sp>
      <p:sp>
        <p:nvSpPr>
          <p:cNvPr id="11" name="TextBox 10">
            <a:extLst>
              <a:ext uri="{FF2B5EF4-FFF2-40B4-BE49-F238E27FC236}">
                <a16:creationId xmlns:a16="http://schemas.microsoft.com/office/drawing/2014/main" id="{C1EC41F0-09BA-D6C6-B013-B523EDDB8EBB}"/>
              </a:ext>
            </a:extLst>
          </p:cNvPr>
          <p:cNvSpPr txBox="1"/>
          <p:nvPr/>
        </p:nvSpPr>
        <p:spPr>
          <a:xfrm>
            <a:off x="3557058" y="3519688"/>
            <a:ext cx="2669117" cy="1965218"/>
          </a:xfrm>
          <a:prstGeom prst="rect">
            <a:avLst/>
          </a:prstGeom>
          <a:noFill/>
        </p:spPr>
        <p:txBody>
          <a:bodyPr wrap="square">
            <a:spAutoFit/>
          </a:bodyPr>
          <a:lstStyle/>
          <a:p>
            <a:pPr marL="0" marR="0">
              <a:lnSpc>
                <a:spcPct val="115000"/>
              </a:lnSpc>
              <a:spcAft>
                <a:spcPts val="800"/>
              </a:spcAft>
              <a:buNone/>
            </a:pPr>
            <a:r>
              <a:rPr lang="en-US" sz="1400" b="1" kern="0" dirty="0">
                <a:gradFill>
                  <a:gsLst>
                    <a:gs pos="0">
                      <a:srgbClr val="EE7723"/>
                    </a:gs>
                    <a:gs pos="100000">
                      <a:srgbClr val="F4B824"/>
                    </a:gs>
                  </a:gsLst>
                  <a:lin ang="5400000" scaled="1"/>
                </a:gradFill>
                <a:effectLst/>
                <a:latin typeface="+mj-lt"/>
                <a:ea typeface="Times New Roman" panose="02020603050405020304" pitchFamily="18" charset="0"/>
                <a:cs typeface="Arial" panose="020B0604020202020204" pitchFamily="34" charset="0"/>
              </a:rPr>
              <a:t>Product and Data Development (35% - $700K)</a:t>
            </a:r>
            <a:endParaRPr lang="en-US" sz="1400" kern="100" dirty="0">
              <a:gradFill>
                <a:gsLst>
                  <a:gs pos="0">
                    <a:srgbClr val="EE7723"/>
                  </a:gs>
                  <a:gs pos="100000">
                    <a:srgbClr val="F4B824"/>
                  </a:gs>
                </a:gsLst>
                <a:lin ang="5400000" scaled="1"/>
              </a:gradFill>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MVP completion and testing</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FHIR pipeline development</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Mobile app development</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Security and compliance infrastructure</a:t>
            </a:r>
            <a:endParaRPr lang="en-US" sz="1100" kern="100" dirty="0">
              <a:effectLst/>
              <a:latin typeface="+mj-lt"/>
              <a:ea typeface="DengXian" panose="02010600030101010101" pitchFamily="2" charset="-122"/>
              <a:cs typeface="Arial" panose="020B0604020202020204" pitchFamily="34" charset="0"/>
            </a:endParaRPr>
          </a:p>
        </p:txBody>
      </p:sp>
      <p:sp>
        <p:nvSpPr>
          <p:cNvPr id="13" name="TextBox 12">
            <a:extLst>
              <a:ext uri="{FF2B5EF4-FFF2-40B4-BE49-F238E27FC236}">
                <a16:creationId xmlns:a16="http://schemas.microsoft.com/office/drawing/2014/main" id="{27E571A4-0418-2B26-7C04-DCE9074B0B75}"/>
              </a:ext>
            </a:extLst>
          </p:cNvPr>
          <p:cNvSpPr txBox="1"/>
          <p:nvPr/>
        </p:nvSpPr>
        <p:spPr>
          <a:xfrm>
            <a:off x="6323541" y="3519688"/>
            <a:ext cx="2669117" cy="1770549"/>
          </a:xfrm>
          <a:prstGeom prst="rect">
            <a:avLst/>
          </a:prstGeom>
          <a:noFill/>
        </p:spPr>
        <p:txBody>
          <a:bodyPr wrap="square">
            <a:spAutoFit/>
          </a:bodyPr>
          <a:lstStyle/>
          <a:p>
            <a:pPr marL="0" marR="0">
              <a:lnSpc>
                <a:spcPct val="115000"/>
              </a:lnSpc>
              <a:spcAft>
                <a:spcPts val="800"/>
              </a:spcAft>
              <a:buNone/>
            </a:pPr>
            <a:r>
              <a:rPr lang="en-US" sz="1400" b="1" kern="0" dirty="0">
                <a:gradFill>
                  <a:gsLst>
                    <a:gs pos="0">
                      <a:srgbClr val="EE7723"/>
                    </a:gs>
                    <a:gs pos="100000">
                      <a:srgbClr val="F4B824"/>
                    </a:gs>
                  </a:gsLst>
                  <a:lin ang="5400000" scaled="1"/>
                </a:gradFill>
                <a:effectLst/>
                <a:latin typeface="+mj-lt"/>
                <a:ea typeface="Times New Roman" panose="02020603050405020304" pitchFamily="18" charset="0"/>
                <a:cs typeface="Arial" panose="020B0604020202020204" pitchFamily="34" charset="0"/>
              </a:rPr>
              <a:t>Market Validation (15% - $300K)</a:t>
            </a:r>
            <a:endParaRPr lang="en-US" sz="1400" kern="100" dirty="0">
              <a:gradFill>
                <a:gsLst>
                  <a:gs pos="0">
                    <a:srgbClr val="EE7723"/>
                  </a:gs>
                  <a:gs pos="100000">
                    <a:srgbClr val="F4B824"/>
                  </a:gs>
                </a:gsLst>
                <a:lin ang="5400000" scaled="1"/>
              </a:gradFill>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Beta user acquisition</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Partnership development</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Pilot program execution</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Regulatory submission preparation</a:t>
            </a:r>
            <a:endParaRPr lang="en-US" sz="1100" dirty="0">
              <a:latin typeface="+mj-lt"/>
            </a:endParaRPr>
          </a:p>
        </p:txBody>
      </p:sp>
      <p:sp>
        <p:nvSpPr>
          <p:cNvPr id="15" name="TextBox 14">
            <a:extLst>
              <a:ext uri="{FF2B5EF4-FFF2-40B4-BE49-F238E27FC236}">
                <a16:creationId xmlns:a16="http://schemas.microsoft.com/office/drawing/2014/main" id="{E26D165F-84B3-6B76-7DB3-A6533CF7BD9E}"/>
              </a:ext>
            </a:extLst>
          </p:cNvPr>
          <p:cNvSpPr txBox="1"/>
          <p:nvPr/>
        </p:nvSpPr>
        <p:spPr>
          <a:xfrm>
            <a:off x="9090025" y="3519688"/>
            <a:ext cx="2669117" cy="2159887"/>
          </a:xfrm>
          <a:prstGeom prst="rect">
            <a:avLst/>
          </a:prstGeom>
          <a:solidFill>
            <a:schemeClr val="bg1"/>
          </a:solidFill>
        </p:spPr>
        <p:txBody>
          <a:bodyPr wrap="square">
            <a:spAutoFit/>
          </a:bodyPr>
          <a:lstStyle/>
          <a:p>
            <a:pPr marL="0" marR="0">
              <a:lnSpc>
                <a:spcPct val="115000"/>
              </a:lnSpc>
              <a:spcAft>
                <a:spcPts val="800"/>
              </a:spcAft>
              <a:buNone/>
            </a:pPr>
            <a:r>
              <a:rPr lang="en-US" sz="1400" b="1" kern="0" dirty="0">
                <a:gradFill>
                  <a:gsLst>
                    <a:gs pos="0">
                      <a:srgbClr val="EE7723"/>
                    </a:gs>
                    <a:gs pos="100000">
                      <a:srgbClr val="F4B824"/>
                    </a:gs>
                  </a:gsLst>
                  <a:lin ang="5400000" scaled="1"/>
                </a:gradFill>
                <a:effectLst/>
                <a:latin typeface="+mj-lt"/>
                <a:ea typeface="Times New Roman" panose="02020603050405020304" pitchFamily="18" charset="0"/>
                <a:cs typeface="Arial" panose="020B0604020202020204" pitchFamily="34" charset="0"/>
              </a:rPr>
              <a:t>Operations &amp; Legal (10% - $200K)</a:t>
            </a:r>
            <a:endParaRPr lang="en-US" sz="1400" kern="100" dirty="0">
              <a:gradFill>
                <a:gsLst>
                  <a:gs pos="0">
                    <a:srgbClr val="EE7723"/>
                  </a:gs>
                  <a:gs pos="100000">
                    <a:srgbClr val="F4B824"/>
                  </a:gs>
                </a:gsLst>
                <a:lin ang="5400000" scaled="1"/>
              </a:gradFill>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Legal and regulatory compliance</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Office setup and equipment</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Insurance and business development</a:t>
            </a:r>
            <a:endParaRPr lang="en-US" sz="1100" kern="100" dirty="0">
              <a:effectLst/>
              <a:latin typeface="+mj-lt"/>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100" kern="0" dirty="0">
                <a:effectLst/>
                <a:latin typeface="+mj-lt"/>
                <a:ea typeface="Times New Roman" panose="02020603050405020304" pitchFamily="18" charset="0"/>
                <a:cs typeface="Arial" panose="020B0604020202020204" pitchFamily="34" charset="0"/>
              </a:rPr>
              <a:t>Accounting and administrative systems</a:t>
            </a:r>
            <a:endParaRPr lang="en-US" sz="1100" dirty="0">
              <a:latin typeface="+mj-lt"/>
            </a:endParaRPr>
          </a:p>
        </p:txBody>
      </p:sp>
    </p:spTree>
    <p:extLst>
      <p:ext uri="{BB962C8B-B14F-4D97-AF65-F5344CB8AC3E}">
        <p14:creationId xmlns:p14="http://schemas.microsoft.com/office/powerpoint/2010/main" val="3067857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1A79A-8B91-3598-7EE7-896EF42C7C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302F78-41BB-2C5A-5D0E-DF046FB6D408}"/>
              </a:ext>
            </a:extLst>
          </p:cNvPr>
          <p:cNvSpPr>
            <a:spLocks noGrp="1"/>
          </p:cNvSpPr>
          <p:nvPr>
            <p:ph type="title"/>
          </p:nvPr>
        </p:nvSpPr>
        <p:spPr>
          <a:xfrm>
            <a:off x="790575" y="588446"/>
            <a:ext cx="8113782" cy="595239"/>
          </a:xfrm>
        </p:spPr>
        <p:txBody>
          <a:bodyPr/>
          <a:lstStyle/>
          <a:p>
            <a:r>
              <a:rPr lang="en-US" b="1" dirty="0"/>
              <a:t>Why Invest Now?</a:t>
            </a:r>
            <a:endParaRPr lang="en-US" dirty="0"/>
          </a:p>
        </p:txBody>
      </p:sp>
      <p:sp>
        <p:nvSpPr>
          <p:cNvPr id="4" name="Content Placeholder 3">
            <a:extLst>
              <a:ext uri="{FF2B5EF4-FFF2-40B4-BE49-F238E27FC236}">
                <a16:creationId xmlns:a16="http://schemas.microsoft.com/office/drawing/2014/main" id="{A36956D5-D6C6-107E-5F0C-5E568BC5E772}"/>
              </a:ext>
            </a:extLst>
          </p:cNvPr>
          <p:cNvSpPr>
            <a:spLocks noGrp="1"/>
          </p:cNvSpPr>
          <p:nvPr>
            <p:ph sz="half" idx="2"/>
          </p:nvPr>
        </p:nvSpPr>
        <p:spPr>
          <a:xfrm>
            <a:off x="10138833" y="-257454"/>
            <a:ext cx="3924300" cy="1705386"/>
          </a:xfrm>
          <a:solidFill>
            <a:srgbClr val="FFFF00"/>
          </a:solidFill>
        </p:spPr>
        <p:txBody>
          <a:bodyPr/>
          <a:lstStyle/>
          <a:p>
            <a:r>
              <a:rPr lang="en-US" dirty="0"/>
              <a:t>raise amount </a:t>
            </a:r>
          </a:p>
          <a:p>
            <a:r>
              <a:rPr lang="en-US" dirty="0"/>
              <a:t>usage of funds (team, business case, </a:t>
            </a:r>
            <a:r>
              <a:rPr lang="en-US" dirty="0" err="1"/>
              <a:t>etc</a:t>
            </a:r>
            <a:r>
              <a:rPr lang="en-US" dirty="0"/>
              <a:t>)</a:t>
            </a:r>
          </a:p>
          <a:p>
            <a:r>
              <a:rPr lang="en-US" dirty="0"/>
              <a:t>valuation (SAFE?)</a:t>
            </a:r>
          </a:p>
          <a:p>
            <a:endParaRPr lang="en-US" dirty="0"/>
          </a:p>
        </p:txBody>
      </p:sp>
      <p:grpSp>
        <p:nvGrpSpPr>
          <p:cNvPr id="6" name="Group 5">
            <a:extLst>
              <a:ext uri="{FF2B5EF4-FFF2-40B4-BE49-F238E27FC236}">
                <a16:creationId xmlns:a16="http://schemas.microsoft.com/office/drawing/2014/main" id="{78AA2E82-D013-5179-F9CB-779F491AE4D8}"/>
              </a:ext>
            </a:extLst>
          </p:cNvPr>
          <p:cNvGrpSpPr/>
          <p:nvPr/>
        </p:nvGrpSpPr>
        <p:grpSpPr>
          <a:xfrm>
            <a:off x="708555" y="1868688"/>
            <a:ext cx="10774891" cy="3877985"/>
            <a:chOff x="790575" y="1868688"/>
            <a:chExt cx="10774891" cy="3877985"/>
          </a:xfrm>
        </p:grpSpPr>
        <p:sp>
          <p:nvSpPr>
            <p:cNvPr id="7" name="TextBox 6">
              <a:extLst>
                <a:ext uri="{FF2B5EF4-FFF2-40B4-BE49-F238E27FC236}">
                  <a16:creationId xmlns:a16="http://schemas.microsoft.com/office/drawing/2014/main" id="{400A9EB5-A08C-9F7E-4A5A-E1E7D82CF0D3}"/>
                </a:ext>
              </a:extLst>
            </p:cNvPr>
            <p:cNvSpPr txBox="1"/>
            <p:nvPr/>
          </p:nvSpPr>
          <p:spPr>
            <a:xfrm>
              <a:off x="790575" y="1868688"/>
              <a:ext cx="3366558" cy="3046988"/>
            </a:xfrm>
            <a:prstGeom prst="rect">
              <a:avLst/>
            </a:prstGeom>
            <a:noFill/>
          </p:spPr>
          <p:txBody>
            <a:bodyPr wrap="square">
              <a:spAutoFit/>
            </a:bodyPr>
            <a:lstStyle/>
            <a:p>
              <a:r>
                <a:rPr lang="en-US" sz="2400" b="1" dirty="0">
                  <a:gradFill>
                    <a:gsLst>
                      <a:gs pos="0">
                        <a:srgbClr val="EE7723"/>
                      </a:gs>
                      <a:gs pos="100000">
                        <a:srgbClr val="F4B824"/>
                      </a:gs>
                    </a:gsLst>
                    <a:lin ang="5400000" scaled="1"/>
                  </a:gradFill>
                </a:rPr>
                <a:t>Compelling Opportunity:</a:t>
              </a:r>
              <a:endParaRPr lang="en-US" sz="2400" dirty="0">
                <a:gradFill>
                  <a:gsLst>
                    <a:gs pos="0">
                      <a:srgbClr val="EE7723"/>
                    </a:gs>
                    <a:gs pos="100000">
                      <a:srgbClr val="F4B824"/>
                    </a:gs>
                  </a:gsLst>
                  <a:lin ang="5400000" scaled="1"/>
                </a:gradFill>
              </a:endParaRPr>
            </a:p>
            <a:p>
              <a:pPr marL="285750" lvl="0" indent="-285750">
                <a:buFont typeface="Arial" panose="020B0604020202020204" pitchFamily="34" charset="0"/>
                <a:buChar char="•"/>
              </a:pPr>
              <a:r>
                <a:rPr lang="en-US" dirty="0"/>
                <a:t>Massive underserved market with proven pain points</a:t>
              </a:r>
            </a:p>
            <a:p>
              <a:pPr marL="285750" lvl="0" indent="-285750">
                <a:buFont typeface="Arial" panose="020B0604020202020204" pitchFamily="34" charset="0"/>
                <a:buChar char="•"/>
              </a:pPr>
              <a:r>
                <a:rPr lang="en-US" dirty="0"/>
                <a:t>Experienced founding team with lived patient experience</a:t>
              </a:r>
            </a:p>
            <a:p>
              <a:pPr marL="285750" lvl="0" indent="-285750">
                <a:buFont typeface="Arial" panose="020B0604020202020204" pitchFamily="34" charset="0"/>
                <a:buChar char="•"/>
              </a:pPr>
              <a:r>
                <a:rPr lang="en-US" dirty="0"/>
                <a:t>Breakthrough AI technology already validated</a:t>
              </a:r>
            </a:p>
            <a:p>
              <a:pPr marL="285750" lvl="0" indent="-285750">
                <a:buFont typeface="Arial" panose="020B0604020202020204" pitchFamily="34" charset="0"/>
                <a:buChar char="•"/>
              </a:pPr>
              <a:r>
                <a:rPr lang="en-US" dirty="0"/>
                <a:t>Clear path to Series A with enterprise traction</a:t>
              </a:r>
            </a:p>
          </p:txBody>
        </p:sp>
        <p:sp>
          <p:nvSpPr>
            <p:cNvPr id="11" name="TextBox 10">
              <a:extLst>
                <a:ext uri="{FF2B5EF4-FFF2-40B4-BE49-F238E27FC236}">
                  <a16:creationId xmlns:a16="http://schemas.microsoft.com/office/drawing/2014/main" id="{C41AD519-C4F5-C5B3-F518-79C2652C98B7}"/>
                </a:ext>
              </a:extLst>
            </p:cNvPr>
            <p:cNvSpPr txBox="1"/>
            <p:nvPr/>
          </p:nvSpPr>
          <p:spPr>
            <a:xfrm>
              <a:off x="4494741" y="1868688"/>
              <a:ext cx="3366558" cy="3046988"/>
            </a:xfrm>
            <a:prstGeom prst="rect">
              <a:avLst/>
            </a:prstGeom>
            <a:noFill/>
          </p:spPr>
          <p:txBody>
            <a:bodyPr wrap="square">
              <a:spAutoFit/>
            </a:bodyPr>
            <a:lstStyle/>
            <a:p>
              <a:r>
                <a:rPr lang="en-US" sz="2400" b="1" dirty="0">
                  <a:gradFill>
                    <a:gsLst>
                      <a:gs pos="0">
                        <a:srgbClr val="EE7723"/>
                      </a:gs>
                      <a:gs pos="100000">
                        <a:srgbClr val="F4B824"/>
                      </a:gs>
                    </a:gsLst>
                    <a:lin ang="5400000" scaled="1"/>
                  </a:gradFill>
                </a:rPr>
                <a:t>Investment Upside:</a:t>
              </a:r>
            </a:p>
            <a:p>
              <a:endParaRPr lang="en-US" sz="2400" dirty="0">
                <a:gradFill>
                  <a:gsLst>
                    <a:gs pos="0">
                      <a:srgbClr val="EE7723"/>
                    </a:gs>
                    <a:gs pos="100000">
                      <a:srgbClr val="F4B824"/>
                    </a:gs>
                  </a:gsLst>
                  <a:lin ang="5400000" scaled="1"/>
                </a:gradFill>
              </a:endParaRPr>
            </a:p>
            <a:p>
              <a:pPr marL="285750" lvl="0" indent="-285750">
                <a:buFont typeface="Arial" panose="020B0604020202020204" pitchFamily="34" charset="0"/>
                <a:buChar char="•"/>
              </a:pPr>
              <a:r>
                <a:rPr lang="en-US" dirty="0"/>
                <a:t>Ground-floor entry at attractive valuation</a:t>
              </a:r>
            </a:p>
            <a:p>
              <a:pPr marL="285750" lvl="0" indent="-285750">
                <a:buFont typeface="Arial" panose="020B0604020202020204" pitchFamily="34" charset="0"/>
                <a:buChar char="•"/>
              </a:pPr>
              <a:r>
                <a:rPr lang="en-US" dirty="0"/>
                <a:t>High-growth market with defensible moats</a:t>
              </a:r>
            </a:p>
            <a:p>
              <a:pPr marL="285750" lvl="0" indent="-285750">
                <a:buFont typeface="Arial" panose="020B0604020202020204" pitchFamily="34" charset="0"/>
                <a:buChar char="•"/>
              </a:pPr>
              <a:r>
                <a:rPr lang="en-US" dirty="0"/>
                <a:t>Mission-driven business with social impact</a:t>
              </a:r>
            </a:p>
            <a:p>
              <a:pPr marL="285750" lvl="0" indent="-285750">
                <a:buFont typeface="Arial" panose="020B0604020202020204" pitchFamily="34" charset="0"/>
                <a:buChar char="•"/>
              </a:pPr>
              <a:r>
                <a:rPr lang="en-US" dirty="0"/>
                <a:t>Strong potential for strategic acquisition or IPO</a:t>
              </a:r>
            </a:p>
          </p:txBody>
        </p:sp>
        <p:sp>
          <p:nvSpPr>
            <p:cNvPr id="13" name="TextBox 12">
              <a:extLst>
                <a:ext uri="{FF2B5EF4-FFF2-40B4-BE49-F238E27FC236}">
                  <a16:creationId xmlns:a16="http://schemas.microsoft.com/office/drawing/2014/main" id="{E5DA9CF1-E138-FA43-88D4-E4BA2F5CAE71}"/>
                </a:ext>
              </a:extLst>
            </p:cNvPr>
            <p:cNvSpPr txBox="1"/>
            <p:nvPr/>
          </p:nvSpPr>
          <p:spPr>
            <a:xfrm>
              <a:off x="8198908" y="1868688"/>
              <a:ext cx="3366558" cy="3877985"/>
            </a:xfrm>
            <a:prstGeom prst="rect">
              <a:avLst/>
            </a:prstGeom>
            <a:solidFill>
              <a:schemeClr val="bg1"/>
            </a:solidFill>
          </p:spPr>
          <p:txBody>
            <a:bodyPr wrap="square">
              <a:spAutoFit/>
            </a:bodyPr>
            <a:lstStyle/>
            <a:p>
              <a:r>
                <a:rPr lang="en-US" sz="2400" b="1" dirty="0">
                  <a:gradFill>
                    <a:gsLst>
                      <a:gs pos="0">
                        <a:srgbClr val="EE7723"/>
                      </a:gs>
                      <a:gs pos="100000">
                        <a:srgbClr val="F4B824"/>
                      </a:gs>
                    </a:gsLst>
                    <a:lin ang="5400000" scaled="1"/>
                  </a:gradFill>
                </a:rPr>
                <a:t>Risk Mitigation:</a:t>
              </a:r>
            </a:p>
            <a:p>
              <a:endParaRPr lang="en-US" sz="2400" dirty="0">
                <a:gradFill>
                  <a:gsLst>
                    <a:gs pos="0">
                      <a:srgbClr val="EE7723"/>
                    </a:gs>
                    <a:gs pos="100000">
                      <a:srgbClr val="F4B824"/>
                    </a:gs>
                  </a:gsLst>
                  <a:lin ang="5400000" scaled="1"/>
                </a:gradFill>
              </a:endParaRPr>
            </a:p>
            <a:p>
              <a:pPr marL="285750" lvl="0" indent="-285750">
                <a:buFont typeface="Arial" panose="020B0604020202020204" pitchFamily="34" charset="0"/>
                <a:buChar char="•"/>
              </a:pPr>
              <a:r>
                <a:rPr lang="en-US" dirty="0"/>
                <a:t>Proven founder-market fit with Andrew's patient journey</a:t>
              </a:r>
            </a:p>
            <a:p>
              <a:pPr marL="285750" lvl="0" indent="-285750">
                <a:buFont typeface="Arial" panose="020B0604020202020204" pitchFamily="34" charset="0"/>
                <a:buChar char="•"/>
              </a:pPr>
              <a:r>
                <a:rPr lang="en-US" dirty="0"/>
                <a:t>LOIs already secured with Penn Integrative Oncology and payer innovation lab</a:t>
              </a:r>
            </a:p>
            <a:p>
              <a:pPr marL="285750" lvl="0" indent="-285750">
                <a:buFont typeface="Arial" panose="020B0604020202020204" pitchFamily="34" charset="0"/>
                <a:buChar char="•"/>
              </a:pPr>
              <a:r>
                <a:rPr lang="en-US" dirty="0"/>
                <a:t>Regulatory pathway established with IRB draft approval</a:t>
              </a:r>
            </a:p>
            <a:p>
              <a:pPr marL="285750" lvl="0" indent="-285750">
                <a:buFont typeface="Arial" panose="020B0604020202020204" pitchFamily="34" charset="0"/>
                <a:buChar char="•"/>
              </a:pPr>
              <a:r>
                <a:rPr lang="en-US" dirty="0"/>
                <a:t>Experienced team with $1B+ in prior project delivery</a:t>
              </a:r>
            </a:p>
          </p:txBody>
        </p:sp>
      </p:grpSp>
    </p:spTree>
    <p:extLst>
      <p:ext uri="{BB962C8B-B14F-4D97-AF65-F5344CB8AC3E}">
        <p14:creationId xmlns:p14="http://schemas.microsoft.com/office/powerpoint/2010/main" val="151528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0C11C3-33A6-2F1A-87E2-38408EA70FC9}"/>
              </a:ext>
            </a:extLst>
          </p:cNvPr>
          <p:cNvSpPr>
            <a:spLocks noGrp="1"/>
          </p:cNvSpPr>
          <p:nvPr>
            <p:ph type="title"/>
          </p:nvPr>
        </p:nvSpPr>
        <p:spPr>
          <a:xfrm>
            <a:off x="1322318" y="268361"/>
            <a:ext cx="7288282" cy="865496"/>
          </a:xfrm>
        </p:spPr>
        <p:txBody>
          <a:bodyPr/>
          <a:lstStyle/>
          <a:p>
            <a:r>
              <a:rPr lang="en-US" dirty="0"/>
              <a:t>The team</a:t>
            </a:r>
          </a:p>
        </p:txBody>
      </p:sp>
      <p:pic>
        <p:nvPicPr>
          <p:cNvPr id="10" name="Content Placeholder 9" descr="A person in a white shirt&#10;&#10;AI-generated content may be incorrect.">
            <a:extLst>
              <a:ext uri="{FF2B5EF4-FFF2-40B4-BE49-F238E27FC236}">
                <a16:creationId xmlns:a16="http://schemas.microsoft.com/office/drawing/2014/main" id="{3A273604-E971-BFEE-B896-EC1397A74B6B}"/>
              </a:ext>
            </a:extLst>
          </p:cNvPr>
          <p:cNvPicPr>
            <a:picLocks noGrp="1" noChangeAspect="1"/>
          </p:cNvPicPr>
          <p:nvPr>
            <p:ph sz="half" idx="2"/>
          </p:nvPr>
        </p:nvPicPr>
        <p:blipFill>
          <a:blip r:embed="rId2"/>
          <a:srcRect b="33177"/>
          <a:stretch>
            <a:fillRect/>
          </a:stretch>
        </p:blipFill>
        <p:spPr>
          <a:xfrm>
            <a:off x="1322318" y="1681624"/>
            <a:ext cx="1548004" cy="1550801"/>
          </a:xfrm>
          <a:prstGeom prst="ellipse">
            <a:avLst/>
          </a:prstGeom>
        </p:spPr>
      </p:pic>
      <p:sp>
        <p:nvSpPr>
          <p:cNvPr id="14" name="Text Placeholder 2">
            <a:extLst>
              <a:ext uri="{FF2B5EF4-FFF2-40B4-BE49-F238E27FC236}">
                <a16:creationId xmlns:a16="http://schemas.microsoft.com/office/drawing/2014/main" id="{0F69A320-3926-92CC-1F67-EF1376029120}"/>
              </a:ext>
            </a:extLst>
          </p:cNvPr>
          <p:cNvSpPr txBox="1">
            <a:spLocks/>
          </p:cNvSpPr>
          <p:nvPr/>
        </p:nvSpPr>
        <p:spPr>
          <a:xfrm>
            <a:off x="1322318" y="3315612"/>
            <a:ext cx="2370544" cy="34855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Andrew Fegley</a:t>
            </a:r>
          </a:p>
        </p:txBody>
      </p:sp>
      <p:sp>
        <p:nvSpPr>
          <p:cNvPr id="16" name="Text Placeholder 2">
            <a:extLst>
              <a:ext uri="{FF2B5EF4-FFF2-40B4-BE49-F238E27FC236}">
                <a16:creationId xmlns:a16="http://schemas.microsoft.com/office/drawing/2014/main" id="{71752C11-7E66-3107-189F-5BE3F00C2500}"/>
              </a:ext>
            </a:extLst>
          </p:cNvPr>
          <p:cNvSpPr txBox="1">
            <a:spLocks/>
          </p:cNvSpPr>
          <p:nvPr/>
        </p:nvSpPr>
        <p:spPr>
          <a:xfrm>
            <a:off x="1322318" y="3598854"/>
            <a:ext cx="2088394" cy="48551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i="1" dirty="0"/>
              <a:t>Patient Co-Founder &amp; CEO </a:t>
            </a:r>
            <a:endParaRPr lang="en-US" sz="1800" i="1" dirty="0"/>
          </a:p>
        </p:txBody>
      </p:sp>
      <p:pic>
        <p:nvPicPr>
          <p:cNvPr id="28" name="Content Placeholder 9" descr="A person in a white shirt&#10;&#10;AI-generated content may be incorrect.">
            <a:extLst>
              <a:ext uri="{FF2B5EF4-FFF2-40B4-BE49-F238E27FC236}">
                <a16:creationId xmlns:a16="http://schemas.microsoft.com/office/drawing/2014/main" id="{6CCA27B6-DA2A-B1B7-277F-EEE6A98F485B}"/>
              </a:ext>
            </a:extLst>
          </p:cNvPr>
          <p:cNvPicPr>
            <a:picLocks noChangeAspect="1"/>
          </p:cNvPicPr>
          <p:nvPr/>
        </p:nvPicPr>
        <p:blipFill>
          <a:blip r:embed="rId2"/>
          <a:srcRect b="33177"/>
          <a:stretch>
            <a:fillRect/>
          </a:stretch>
        </p:blipFill>
        <p:spPr>
          <a:xfrm>
            <a:off x="3495107" y="1681624"/>
            <a:ext cx="1548004" cy="1550801"/>
          </a:xfrm>
          <a:prstGeom prst="ellipse">
            <a:avLst/>
          </a:prstGeom>
        </p:spPr>
      </p:pic>
      <p:sp>
        <p:nvSpPr>
          <p:cNvPr id="29" name="Text Placeholder 2">
            <a:extLst>
              <a:ext uri="{FF2B5EF4-FFF2-40B4-BE49-F238E27FC236}">
                <a16:creationId xmlns:a16="http://schemas.microsoft.com/office/drawing/2014/main" id="{7A0596FE-C02F-2FF7-887E-E9A8FB12E833}"/>
              </a:ext>
            </a:extLst>
          </p:cNvPr>
          <p:cNvSpPr txBox="1">
            <a:spLocks/>
          </p:cNvSpPr>
          <p:nvPr/>
        </p:nvSpPr>
        <p:spPr>
          <a:xfrm>
            <a:off x="3495107" y="3315612"/>
            <a:ext cx="2370544" cy="34855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Rob Koch</a:t>
            </a:r>
          </a:p>
        </p:txBody>
      </p:sp>
      <p:sp>
        <p:nvSpPr>
          <p:cNvPr id="30" name="Text Placeholder 2">
            <a:extLst>
              <a:ext uri="{FF2B5EF4-FFF2-40B4-BE49-F238E27FC236}">
                <a16:creationId xmlns:a16="http://schemas.microsoft.com/office/drawing/2014/main" id="{71FB14F2-F683-C023-DABF-52D093D45044}"/>
              </a:ext>
            </a:extLst>
          </p:cNvPr>
          <p:cNvSpPr txBox="1">
            <a:spLocks/>
          </p:cNvSpPr>
          <p:nvPr/>
        </p:nvSpPr>
        <p:spPr>
          <a:xfrm>
            <a:off x="3495107" y="3598854"/>
            <a:ext cx="2370544" cy="29161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i="1" dirty="0"/>
              <a:t>Co-Founder (NXT Humans)</a:t>
            </a:r>
            <a:endParaRPr lang="en-US" sz="1800" i="1" dirty="0"/>
          </a:p>
        </p:txBody>
      </p:sp>
      <p:pic>
        <p:nvPicPr>
          <p:cNvPr id="31" name="Content Placeholder 9" descr="A person in a white shirt&#10;&#10;AI-generated content may be incorrect.">
            <a:extLst>
              <a:ext uri="{FF2B5EF4-FFF2-40B4-BE49-F238E27FC236}">
                <a16:creationId xmlns:a16="http://schemas.microsoft.com/office/drawing/2014/main" id="{496F64D0-AE79-3DB9-62BD-F80FFBF2780F}"/>
              </a:ext>
            </a:extLst>
          </p:cNvPr>
          <p:cNvPicPr>
            <a:picLocks noChangeAspect="1"/>
          </p:cNvPicPr>
          <p:nvPr/>
        </p:nvPicPr>
        <p:blipFill>
          <a:blip r:embed="rId2"/>
          <a:srcRect b="33177"/>
          <a:stretch>
            <a:fillRect/>
          </a:stretch>
        </p:blipFill>
        <p:spPr>
          <a:xfrm>
            <a:off x="5667896" y="1681624"/>
            <a:ext cx="1548004" cy="1550801"/>
          </a:xfrm>
          <a:prstGeom prst="ellipse">
            <a:avLst/>
          </a:prstGeom>
        </p:spPr>
      </p:pic>
      <p:sp>
        <p:nvSpPr>
          <p:cNvPr id="32" name="Text Placeholder 2">
            <a:extLst>
              <a:ext uri="{FF2B5EF4-FFF2-40B4-BE49-F238E27FC236}">
                <a16:creationId xmlns:a16="http://schemas.microsoft.com/office/drawing/2014/main" id="{9E8B0BE1-4250-5766-75AE-3720E814C365}"/>
              </a:ext>
            </a:extLst>
          </p:cNvPr>
          <p:cNvSpPr txBox="1">
            <a:spLocks/>
          </p:cNvSpPr>
          <p:nvPr/>
        </p:nvSpPr>
        <p:spPr>
          <a:xfrm>
            <a:off x="5667896" y="3315612"/>
            <a:ext cx="2370544" cy="34855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Jonathan Lupo</a:t>
            </a:r>
          </a:p>
        </p:txBody>
      </p:sp>
      <p:sp>
        <p:nvSpPr>
          <p:cNvPr id="33" name="Text Placeholder 2">
            <a:extLst>
              <a:ext uri="{FF2B5EF4-FFF2-40B4-BE49-F238E27FC236}">
                <a16:creationId xmlns:a16="http://schemas.microsoft.com/office/drawing/2014/main" id="{6F79D61A-85BF-BF79-4059-A0B5FF794424}"/>
              </a:ext>
            </a:extLst>
          </p:cNvPr>
          <p:cNvSpPr txBox="1">
            <a:spLocks/>
          </p:cNvSpPr>
          <p:nvPr/>
        </p:nvSpPr>
        <p:spPr>
          <a:xfrm>
            <a:off x="5667896" y="3598854"/>
            <a:ext cx="2370544" cy="29161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i="1" dirty="0"/>
              <a:t>Co-Founder (NXT Humans)</a:t>
            </a:r>
            <a:endParaRPr lang="en-US" sz="1800" i="1" dirty="0"/>
          </a:p>
        </p:txBody>
      </p:sp>
      <p:pic>
        <p:nvPicPr>
          <p:cNvPr id="34" name="Content Placeholder 9" descr="A person in a white shirt&#10;&#10;AI-generated content may be incorrect.">
            <a:extLst>
              <a:ext uri="{FF2B5EF4-FFF2-40B4-BE49-F238E27FC236}">
                <a16:creationId xmlns:a16="http://schemas.microsoft.com/office/drawing/2014/main" id="{A9A02535-77C3-3CEC-AF0F-2298117669D6}"/>
              </a:ext>
            </a:extLst>
          </p:cNvPr>
          <p:cNvPicPr>
            <a:picLocks noChangeAspect="1"/>
          </p:cNvPicPr>
          <p:nvPr/>
        </p:nvPicPr>
        <p:blipFill>
          <a:blip r:embed="rId2"/>
          <a:srcRect b="33177"/>
          <a:stretch>
            <a:fillRect/>
          </a:stretch>
        </p:blipFill>
        <p:spPr>
          <a:xfrm>
            <a:off x="7840684" y="1681624"/>
            <a:ext cx="1548004" cy="1550801"/>
          </a:xfrm>
          <a:prstGeom prst="ellipse">
            <a:avLst/>
          </a:prstGeom>
        </p:spPr>
      </p:pic>
      <p:sp>
        <p:nvSpPr>
          <p:cNvPr id="35" name="Text Placeholder 2">
            <a:extLst>
              <a:ext uri="{FF2B5EF4-FFF2-40B4-BE49-F238E27FC236}">
                <a16:creationId xmlns:a16="http://schemas.microsoft.com/office/drawing/2014/main" id="{0E0CE1EF-3A81-3507-2750-A4A62197290D}"/>
              </a:ext>
            </a:extLst>
          </p:cNvPr>
          <p:cNvSpPr txBox="1">
            <a:spLocks/>
          </p:cNvSpPr>
          <p:nvPr/>
        </p:nvSpPr>
        <p:spPr>
          <a:xfrm>
            <a:off x="7840684" y="3315612"/>
            <a:ext cx="2370544" cy="348557"/>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Connor Fegley</a:t>
            </a:r>
          </a:p>
        </p:txBody>
      </p:sp>
      <p:sp>
        <p:nvSpPr>
          <p:cNvPr id="36" name="Text Placeholder 2">
            <a:extLst>
              <a:ext uri="{FF2B5EF4-FFF2-40B4-BE49-F238E27FC236}">
                <a16:creationId xmlns:a16="http://schemas.microsoft.com/office/drawing/2014/main" id="{606442A4-3452-D239-2A9C-EB3376238576}"/>
              </a:ext>
            </a:extLst>
          </p:cNvPr>
          <p:cNvSpPr txBox="1">
            <a:spLocks/>
          </p:cNvSpPr>
          <p:nvPr/>
        </p:nvSpPr>
        <p:spPr>
          <a:xfrm>
            <a:off x="7840684" y="3598854"/>
            <a:ext cx="2370544" cy="29161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i="1" dirty="0"/>
              <a:t>Co-Founder</a:t>
            </a:r>
            <a:endParaRPr lang="en-US" sz="1800" i="1" dirty="0"/>
          </a:p>
        </p:txBody>
      </p:sp>
      <p:sp>
        <p:nvSpPr>
          <p:cNvPr id="3" name="TextBox 2">
            <a:extLst>
              <a:ext uri="{FF2B5EF4-FFF2-40B4-BE49-F238E27FC236}">
                <a16:creationId xmlns:a16="http://schemas.microsoft.com/office/drawing/2014/main" id="{BF3DBA12-C19D-F3DB-8A60-C8E893CEDA9A}"/>
              </a:ext>
            </a:extLst>
          </p:cNvPr>
          <p:cNvSpPr txBox="1"/>
          <p:nvPr/>
        </p:nvSpPr>
        <p:spPr>
          <a:xfrm>
            <a:off x="1322318" y="4045698"/>
            <a:ext cx="2088394" cy="2513573"/>
          </a:xfrm>
          <a:prstGeom prst="rect">
            <a:avLst/>
          </a:prstGeom>
          <a:noFill/>
        </p:spPr>
        <p:txBody>
          <a:bodyPr wrap="square">
            <a:spAutoFit/>
          </a:bodyPr>
          <a:lstStyle/>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Segoe UI" panose="020B0502040204020203" pitchFamily="34" charset="0"/>
                <a:ea typeface="Times New Roman" panose="02020603050405020304" pitchFamily="18" charset="0"/>
                <a:cs typeface="Arial" panose="020B0604020202020204" pitchFamily="34" charset="0"/>
              </a:rPr>
              <a:t>25+ years technology product management experience</a:t>
            </a:r>
            <a:endParaRPr lang="en-US" sz="11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Segoe UI" panose="020B0502040204020203" pitchFamily="34" charset="0"/>
                <a:ea typeface="Times New Roman" panose="02020603050405020304" pitchFamily="18" charset="0"/>
                <a:cs typeface="Arial" panose="020B0604020202020204" pitchFamily="34" charset="0"/>
              </a:rPr>
              <a:t>Currently navigating epithelioid mesothelioma journey</a:t>
            </a:r>
            <a:endParaRPr lang="en-US" sz="11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Segoe UI" panose="020B0502040204020203" pitchFamily="34" charset="0"/>
                <a:ea typeface="Times New Roman" panose="02020603050405020304" pitchFamily="18" charset="0"/>
                <a:cs typeface="Arial" panose="020B0604020202020204" pitchFamily="34" charset="0"/>
              </a:rPr>
              <a:t>Authentic patient voice with deep understanding of care gaps</a:t>
            </a:r>
            <a:endParaRPr lang="en-US" sz="1100"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Segoe UI" panose="020B0502040204020203" pitchFamily="34" charset="0"/>
                <a:ea typeface="Times New Roman" panose="02020603050405020304" pitchFamily="18" charset="0"/>
                <a:cs typeface="Arial" panose="020B0604020202020204" pitchFamily="34" charset="0"/>
              </a:rPr>
              <a:t>Proven ability to translate complex medical information using AI</a:t>
            </a:r>
            <a:endParaRPr lang="en-US" sz="1100"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4" name="TextBox 3">
            <a:extLst>
              <a:ext uri="{FF2B5EF4-FFF2-40B4-BE49-F238E27FC236}">
                <a16:creationId xmlns:a16="http://schemas.microsoft.com/office/drawing/2014/main" id="{8E5F590D-F100-B9E5-5A04-4994735D0E4E}"/>
              </a:ext>
            </a:extLst>
          </p:cNvPr>
          <p:cNvSpPr txBox="1"/>
          <p:nvPr/>
        </p:nvSpPr>
        <p:spPr>
          <a:xfrm>
            <a:off x="3495107" y="4045698"/>
            <a:ext cx="2088394" cy="1805687"/>
          </a:xfrm>
          <a:prstGeom prst="rect">
            <a:avLst/>
          </a:prstGeom>
          <a:noFill/>
        </p:spPr>
        <p:txBody>
          <a:bodyPr wrap="square">
            <a:spAutoFit/>
          </a:bodyPr>
          <a:lstStyle/>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Segoe UI" panose="020B0502040204020203" pitchFamily="34" charset="0"/>
                <a:ea typeface="Times New Roman" panose="02020603050405020304" pitchFamily="18" charset="0"/>
                <a:cs typeface="Arial" panose="020B0604020202020204" pitchFamily="34" charset="0"/>
              </a:rPr>
              <a:t>Serial digital entrepreneurs with proven track record</a:t>
            </a:r>
          </a:p>
          <a:p>
            <a:pPr marL="342900" marR="0" lvl="0" indent="-342900">
              <a:lnSpc>
                <a:spcPct val="115000"/>
              </a:lnSpc>
              <a:spcAft>
                <a:spcPts val="800"/>
              </a:spcAft>
              <a:buSzPts val="1000"/>
              <a:buFont typeface="Symbol" pitchFamily="2" charset="2"/>
              <a:buChar char=""/>
              <a:tabLst>
                <a:tab pos="457200" algn="l"/>
              </a:tabLst>
            </a:pPr>
            <a:r>
              <a:rPr lang="en-US" sz="1000" kern="0" dirty="0">
                <a:latin typeface="Segoe UI" panose="020B0502040204020203" pitchFamily="34" charset="0"/>
                <a:ea typeface="DengXian" panose="02010600030101010101" pitchFamily="2" charset="-122"/>
                <a:cs typeface="Arial" panose="020B0604020202020204" pitchFamily="34" charset="0"/>
              </a:rPr>
              <a:t>Deep expertise in AI/ML platform development</a:t>
            </a: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Segoe UI" panose="020B0502040204020203" pitchFamily="34" charset="0"/>
                <a:ea typeface="DengXian" panose="02010600030101010101" pitchFamily="2" charset="-122"/>
                <a:cs typeface="Arial" panose="020B0604020202020204" pitchFamily="34" charset="0"/>
              </a:rPr>
              <a:t>$500</a:t>
            </a:r>
            <a:r>
              <a:rPr lang="en-US" sz="1000" kern="0" dirty="0">
                <a:latin typeface="Segoe UI" panose="020B0502040204020203" pitchFamily="34" charset="0"/>
                <a:ea typeface="DengXian" panose="02010600030101010101" pitchFamily="2" charset="-122"/>
                <a:cs typeface="Arial" panose="020B0604020202020204" pitchFamily="34" charset="0"/>
              </a:rPr>
              <a:t>M+ in cumulative project delivery</a:t>
            </a:r>
          </a:p>
          <a:p>
            <a:pPr marL="342900" marR="0" lvl="0" indent="-342900">
              <a:lnSpc>
                <a:spcPct val="115000"/>
              </a:lnSpc>
              <a:spcAft>
                <a:spcPts val="800"/>
              </a:spcAft>
              <a:buSzPts val="1000"/>
              <a:buFont typeface="Symbol" pitchFamily="2" charset="2"/>
              <a:buChar char=""/>
              <a:tabLst>
                <a:tab pos="457200" algn="l"/>
              </a:tabLst>
            </a:pPr>
            <a:r>
              <a:rPr lang="en-US" sz="1000" kern="0" dirty="0">
                <a:latin typeface="Segoe UI" panose="020B0502040204020203" pitchFamily="34" charset="0"/>
                <a:ea typeface="DengXian" panose="02010600030101010101" pitchFamily="2" charset="-122"/>
                <a:cs typeface="Arial" panose="020B0604020202020204" pitchFamily="34" charset="0"/>
              </a:rPr>
              <a:t>Network of healthcare and technology advisors</a:t>
            </a:r>
            <a:endParaRPr lang="en-US" sz="1100"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5" name="TextBox 4">
            <a:extLst>
              <a:ext uri="{FF2B5EF4-FFF2-40B4-BE49-F238E27FC236}">
                <a16:creationId xmlns:a16="http://schemas.microsoft.com/office/drawing/2014/main" id="{32BBD2E1-6B92-EF8F-58BE-C8F09619FC7F}"/>
              </a:ext>
            </a:extLst>
          </p:cNvPr>
          <p:cNvSpPr txBox="1"/>
          <p:nvPr/>
        </p:nvSpPr>
        <p:spPr>
          <a:xfrm>
            <a:off x="5667896" y="4045698"/>
            <a:ext cx="2088394" cy="1805687"/>
          </a:xfrm>
          <a:prstGeom prst="rect">
            <a:avLst/>
          </a:prstGeom>
          <a:noFill/>
        </p:spPr>
        <p:txBody>
          <a:bodyPr wrap="square">
            <a:spAutoFit/>
          </a:bodyPr>
          <a:lstStyle/>
          <a:p>
            <a:pPr marL="342900" marR="0" lvl="0" indent="-342900">
              <a:lnSpc>
                <a:spcPct val="115000"/>
              </a:lnSpc>
              <a:spcAft>
                <a:spcPts val="800"/>
              </a:spcAft>
              <a:buSzPts val="1000"/>
              <a:buFont typeface="Symbol" pitchFamily="2" charset="2"/>
              <a:buChar char=""/>
              <a:tabLst>
                <a:tab pos="457200" algn="l"/>
              </a:tabLst>
            </a:pPr>
            <a:r>
              <a:rPr lang="en-US" sz="1000" kern="0" dirty="0">
                <a:latin typeface="Segoe UI" panose="020B0502040204020203" pitchFamily="34" charset="0"/>
                <a:ea typeface="Times New Roman" panose="02020603050405020304" pitchFamily="18" charset="0"/>
                <a:cs typeface="Arial" panose="020B0604020202020204" pitchFamily="34" charset="0"/>
              </a:rPr>
              <a:t>Serial digital entrepreneurs with proven track record</a:t>
            </a:r>
          </a:p>
          <a:p>
            <a:pPr marL="342900" marR="0" lvl="0" indent="-342900">
              <a:lnSpc>
                <a:spcPct val="115000"/>
              </a:lnSpc>
              <a:spcAft>
                <a:spcPts val="800"/>
              </a:spcAft>
              <a:buSzPts val="1000"/>
              <a:buFont typeface="Symbol" pitchFamily="2" charset="2"/>
              <a:buChar char=""/>
              <a:tabLst>
                <a:tab pos="457200" algn="l"/>
              </a:tabLst>
            </a:pPr>
            <a:r>
              <a:rPr lang="en-US" sz="1000" kern="0" dirty="0">
                <a:latin typeface="Segoe UI" panose="020B0502040204020203" pitchFamily="34" charset="0"/>
                <a:ea typeface="DengXian" panose="02010600030101010101" pitchFamily="2" charset="-122"/>
                <a:cs typeface="Arial" panose="020B0604020202020204" pitchFamily="34" charset="0"/>
              </a:rPr>
              <a:t>Deep expertise in AI/ML platform development</a:t>
            </a:r>
          </a:p>
          <a:p>
            <a:pPr marL="342900" marR="0" lvl="0" indent="-342900">
              <a:lnSpc>
                <a:spcPct val="115000"/>
              </a:lnSpc>
              <a:spcAft>
                <a:spcPts val="800"/>
              </a:spcAft>
              <a:buSzPts val="1000"/>
              <a:buFont typeface="Symbol" pitchFamily="2" charset="2"/>
              <a:buChar char=""/>
              <a:tabLst>
                <a:tab pos="457200" algn="l"/>
              </a:tabLst>
            </a:pPr>
            <a:r>
              <a:rPr lang="en-US" sz="1000" kern="0" dirty="0">
                <a:latin typeface="Segoe UI" panose="020B0502040204020203" pitchFamily="34" charset="0"/>
                <a:ea typeface="DengXian" panose="02010600030101010101" pitchFamily="2" charset="-122"/>
                <a:cs typeface="Arial" panose="020B0604020202020204" pitchFamily="34" charset="0"/>
              </a:rPr>
              <a:t>$500M+ in cumulative project delivery</a:t>
            </a:r>
          </a:p>
          <a:p>
            <a:pPr marL="342900" marR="0" lvl="0" indent="-342900">
              <a:lnSpc>
                <a:spcPct val="115000"/>
              </a:lnSpc>
              <a:spcAft>
                <a:spcPts val="800"/>
              </a:spcAft>
              <a:buSzPts val="1000"/>
              <a:buFont typeface="Symbol" pitchFamily="2" charset="2"/>
              <a:buChar char=""/>
              <a:tabLst>
                <a:tab pos="457200" algn="l"/>
              </a:tabLst>
            </a:pPr>
            <a:r>
              <a:rPr lang="en-US" sz="1000" kern="0" dirty="0">
                <a:latin typeface="Segoe UI" panose="020B0502040204020203" pitchFamily="34" charset="0"/>
                <a:ea typeface="DengXian" panose="02010600030101010101" pitchFamily="2" charset="-122"/>
                <a:cs typeface="Arial" panose="020B0604020202020204" pitchFamily="34" charset="0"/>
              </a:rPr>
              <a:t>Network of healthcare and technology advisors</a:t>
            </a:r>
            <a:endParaRPr lang="en-US" sz="1100" kern="100" dirty="0">
              <a:latin typeface="Aptos" panose="020B00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15E08FFA-7F05-14F6-2604-A79E2F3A5AC2}"/>
              </a:ext>
            </a:extLst>
          </p:cNvPr>
          <p:cNvSpPr txBox="1"/>
          <p:nvPr/>
        </p:nvSpPr>
        <p:spPr>
          <a:xfrm>
            <a:off x="7840684" y="4045698"/>
            <a:ext cx="2088394" cy="1703095"/>
          </a:xfrm>
          <a:prstGeom prst="rect">
            <a:avLst/>
          </a:prstGeom>
          <a:noFill/>
        </p:spPr>
        <p:txBody>
          <a:bodyPr wrap="square">
            <a:spAutoFit/>
          </a:bodyPr>
          <a:lstStyle/>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Segoe UI" panose="020B0502040204020203" pitchFamily="34" charset="0"/>
                <a:ea typeface="Times New Roman" panose="02020603050405020304" pitchFamily="18" charset="0"/>
                <a:cs typeface="Arial" panose="020B0604020202020204" pitchFamily="34" charset="0"/>
              </a:rPr>
              <a:t>Digital transformation and AI consultant</a:t>
            </a:r>
          </a:p>
          <a:p>
            <a:pPr marL="342900" marR="0" lvl="0" indent="-342900">
              <a:lnSpc>
                <a:spcPct val="115000"/>
              </a:lnSpc>
              <a:spcAft>
                <a:spcPts val="800"/>
              </a:spcAft>
              <a:buSzPts val="1000"/>
              <a:buFont typeface="Symbol" pitchFamily="2" charset="2"/>
              <a:buChar char=""/>
              <a:tabLst>
                <a:tab pos="457200" algn="l"/>
              </a:tabLst>
            </a:pPr>
            <a:r>
              <a:rPr lang="en-US" sz="1000" kern="0" dirty="0">
                <a:latin typeface="Segoe UI" panose="020B0502040204020203" pitchFamily="34" charset="0"/>
                <a:ea typeface="DengXian" panose="02010600030101010101" pitchFamily="2" charset="-122"/>
                <a:cs typeface="Arial" panose="020B0604020202020204" pitchFamily="34" charset="0"/>
              </a:rPr>
              <a:t>Next-generation perspective on healthcare technology</a:t>
            </a: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Segoe UI" panose="020B0502040204020203" pitchFamily="34" charset="0"/>
                <a:ea typeface="DengXian" panose="02010600030101010101" pitchFamily="2" charset="-122"/>
                <a:cs typeface="Arial" panose="020B0604020202020204" pitchFamily="34" charset="0"/>
              </a:rPr>
              <a:t>Family commitment to mission and patient advocacy</a:t>
            </a:r>
            <a:endParaRPr lang="en-US" sz="1100" kern="100" dirty="0">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314478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6C176-83D1-DFAD-D783-E74EB07B76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361AED-AAEF-6548-9F90-C71949F61EA0}"/>
              </a:ext>
            </a:extLst>
          </p:cNvPr>
          <p:cNvSpPr>
            <a:spLocks noGrp="1"/>
          </p:cNvSpPr>
          <p:nvPr>
            <p:ph type="title"/>
          </p:nvPr>
        </p:nvSpPr>
        <p:spPr>
          <a:xfrm>
            <a:off x="790575" y="588446"/>
            <a:ext cx="8113782" cy="595239"/>
          </a:xfrm>
        </p:spPr>
        <p:txBody>
          <a:bodyPr/>
          <a:lstStyle/>
          <a:p>
            <a:r>
              <a:rPr lang="en-US" b="1" dirty="0"/>
              <a:t>The Right People for This Mission</a:t>
            </a:r>
            <a:endParaRPr lang="en-US" dirty="0"/>
          </a:p>
        </p:txBody>
      </p:sp>
      <p:sp>
        <p:nvSpPr>
          <p:cNvPr id="4" name="Content Placeholder 3">
            <a:extLst>
              <a:ext uri="{FF2B5EF4-FFF2-40B4-BE49-F238E27FC236}">
                <a16:creationId xmlns:a16="http://schemas.microsoft.com/office/drawing/2014/main" id="{D10247ED-7176-19C0-8F76-A5D32C5168A8}"/>
              </a:ext>
            </a:extLst>
          </p:cNvPr>
          <p:cNvSpPr>
            <a:spLocks noGrp="1"/>
          </p:cNvSpPr>
          <p:nvPr>
            <p:ph sz="half" idx="2"/>
          </p:nvPr>
        </p:nvSpPr>
        <p:spPr>
          <a:xfrm>
            <a:off x="10024533" y="-484398"/>
            <a:ext cx="3924300" cy="1705386"/>
          </a:xfrm>
          <a:solidFill>
            <a:srgbClr val="FFFF00"/>
          </a:solidFill>
        </p:spPr>
        <p:txBody>
          <a:bodyPr/>
          <a:lstStyle/>
          <a:p>
            <a:r>
              <a:rPr lang="en-US" dirty="0"/>
              <a:t>raise amount </a:t>
            </a:r>
          </a:p>
          <a:p>
            <a:r>
              <a:rPr lang="en-US" dirty="0"/>
              <a:t>usage of funds (team, business case, </a:t>
            </a:r>
            <a:r>
              <a:rPr lang="en-US" dirty="0" err="1"/>
              <a:t>etc</a:t>
            </a:r>
            <a:r>
              <a:rPr lang="en-US" dirty="0"/>
              <a:t>)</a:t>
            </a:r>
          </a:p>
          <a:p>
            <a:r>
              <a:rPr lang="en-US" dirty="0"/>
              <a:t>valuation (SAFE?)</a:t>
            </a:r>
          </a:p>
          <a:p>
            <a:endParaRPr lang="en-US" dirty="0"/>
          </a:p>
        </p:txBody>
      </p:sp>
      <p:sp>
        <p:nvSpPr>
          <p:cNvPr id="7" name="TextBox 6">
            <a:extLst>
              <a:ext uri="{FF2B5EF4-FFF2-40B4-BE49-F238E27FC236}">
                <a16:creationId xmlns:a16="http://schemas.microsoft.com/office/drawing/2014/main" id="{FC251349-53A4-A5FC-EAE6-DC371AD6C95D}"/>
              </a:ext>
            </a:extLst>
          </p:cNvPr>
          <p:cNvSpPr txBox="1"/>
          <p:nvPr/>
        </p:nvSpPr>
        <p:spPr>
          <a:xfrm>
            <a:off x="779639" y="1220988"/>
            <a:ext cx="3205340" cy="2862322"/>
          </a:xfrm>
          <a:prstGeom prst="rect">
            <a:avLst/>
          </a:prstGeom>
          <a:noFill/>
        </p:spPr>
        <p:txBody>
          <a:bodyPr wrap="square">
            <a:spAutoFit/>
          </a:bodyPr>
          <a:lstStyle/>
          <a:p>
            <a:r>
              <a:rPr lang="en-US" b="1" dirty="0">
                <a:gradFill>
                  <a:gsLst>
                    <a:gs pos="0">
                      <a:srgbClr val="EE7723"/>
                    </a:gs>
                    <a:gs pos="100000">
                      <a:srgbClr val="F4B824"/>
                    </a:gs>
                  </a:gsLst>
                  <a:lin ang="5400000" scaled="1"/>
                </a:gradFill>
              </a:rPr>
              <a:t>Andrew Fegley - Patient Co-Founder &amp; CEO</a:t>
            </a:r>
          </a:p>
          <a:p>
            <a:endParaRPr lang="en-US" b="1" dirty="0">
              <a:gradFill>
                <a:gsLst>
                  <a:gs pos="0">
                    <a:srgbClr val="EE7723"/>
                  </a:gs>
                  <a:gs pos="100000">
                    <a:srgbClr val="F4B824"/>
                  </a:gs>
                </a:gsLst>
                <a:lin ang="5400000" scaled="1"/>
              </a:gradFill>
            </a:endParaRPr>
          </a:p>
          <a:p>
            <a:pPr marL="285750" lvl="0" indent="-285750">
              <a:buFont typeface="Arial" panose="020B0604020202020204" pitchFamily="34" charset="0"/>
              <a:buChar char="•"/>
            </a:pPr>
            <a:r>
              <a:rPr lang="en-US" sz="1400" dirty="0"/>
              <a:t>25+ years digital digital technology consulting and management experience</a:t>
            </a:r>
          </a:p>
          <a:p>
            <a:pPr marL="285750" lvl="0" indent="-285750">
              <a:buFont typeface="Arial" panose="020B0604020202020204" pitchFamily="34" charset="0"/>
              <a:buChar char="•"/>
            </a:pPr>
            <a:r>
              <a:rPr lang="en-US" sz="1400" dirty="0"/>
              <a:t>Currently navigating epithelioid mesothelioma journey</a:t>
            </a:r>
          </a:p>
          <a:p>
            <a:pPr marL="285750" lvl="0" indent="-285750">
              <a:buFont typeface="Arial" panose="020B0604020202020204" pitchFamily="34" charset="0"/>
              <a:buChar char="•"/>
            </a:pPr>
            <a:r>
              <a:rPr lang="en-US" sz="1400" dirty="0"/>
              <a:t>Authentic patient voice with deep understanding of care gaps</a:t>
            </a:r>
          </a:p>
          <a:p>
            <a:pPr marL="285750" lvl="0" indent="-285750">
              <a:buFont typeface="Arial" panose="020B0604020202020204" pitchFamily="34" charset="0"/>
              <a:buChar char="•"/>
            </a:pPr>
            <a:r>
              <a:rPr lang="en-US" sz="1400" dirty="0"/>
              <a:t>Proven ability to translate complex medical information using AI</a:t>
            </a:r>
          </a:p>
        </p:txBody>
      </p:sp>
      <p:sp>
        <p:nvSpPr>
          <p:cNvPr id="11" name="TextBox 10">
            <a:extLst>
              <a:ext uri="{FF2B5EF4-FFF2-40B4-BE49-F238E27FC236}">
                <a16:creationId xmlns:a16="http://schemas.microsoft.com/office/drawing/2014/main" id="{55CAC0F0-15AA-1130-7128-D1B53AB0C7DA}"/>
              </a:ext>
            </a:extLst>
          </p:cNvPr>
          <p:cNvSpPr txBox="1"/>
          <p:nvPr/>
        </p:nvSpPr>
        <p:spPr>
          <a:xfrm>
            <a:off x="4356100" y="1220988"/>
            <a:ext cx="3205340" cy="2646878"/>
          </a:xfrm>
          <a:prstGeom prst="rect">
            <a:avLst/>
          </a:prstGeom>
          <a:noFill/>
        </p:spPr>
        <p:txBody>
          <a:bodyPr wrap="square">
            <a:spAutoFit/>
          </a:bodyPr>
          <a:lstStyle/>
          <a:p>
            <a:r>
              <a:rPr lang="en-US" b="1" dirty="0">
                <a:gradFill>
                  <a:gsLst>
                    <a:gs pos="0">
                      <a:srgbClr val="EE7723"/>
                    </a:gs>
                    <a:gs pos="100000">
                      <a:srgbClr val="F4B824"/>
                    </a:gs>
                  </a:gsLst>
                  <a:lin ang="5400000" scaled="1"/>
                </a:gradFill>
              </a:rPr>
              <a:t>Rob Koch &amp; Jonathan Lupo - Co-Founders (NXT Humans)</a:t>
            </a:r>
          </a:p>
          <a:p>
            <a:endParaRPr lang="en-US" b="1" dirty="0">
              <a:gradFill>
                <a:gsLst>
                  <a:gs pos="0">
                    <a:srgbClr val="EE7723"/>
                  </a:gs>
                  <a:gs pos="100000">
                    <a:srgbClr val="F4B824"/>
                  </a:gs>
                </a:gsLst>
                <a:lin ang="5400000" scaled="1"/>
              </a:gradFill>
            </a:endParaRPr>
          </a:p>
          <a:p>
            <a:pPr marL="285750" lvl="0" indent="-285750">
              <a:buFont typeface="Arial" panose="020B0604020202020204" pitchFamily="34" charset="0"/>
              <a:buChar char="•"/>
            </a:pPr>
            <a:r>
              <a:rPr lang="en-US" sz="1400" dirty="0"/>
              <a:t>Serial digital entrepreneurs with proven track record</a:t>
            </a:r>
          </a:p>
          <a:p>
            <a:pPr marL="285750" lvl="0" indent="-285750">
              <a:buFont typeface="Arial" panose="020B0604020202020204" pitchFamily="34" charset="0"/>
              <a:buChar char="•"/>
            </a:pPr>
            <a:r>
              <a:rPr lang="en-US" sz="1400" dirty="0"/>
              <a:t>Deep expertise in AI/ML platform development</a:t>
            </a:r>
          </a:p>
          <a:p>
            <a:pPr marL="285750" lvl="0" indent="-285750">
              <a:buFont typeface="Arial" panose="020B0604020202020204" pitchFamily="34" charset="0"/>
              <a:buChar char="•"/>
            </a:pPr>
            <a:r>
              <a:rPr lang="en-US" sz="1400" dirty="0"/>
              <a:t>$500M+ in cumulative project delivery</a:t>
            </a:r>
          </a:p>
          <a:p>
            <a:pPr marL="285750" lvl="0" indent="-285750">
              <a:buFont typeface="Arial" panose="020B0604020202020204" pitchFamily="34" charset="0"/>
              <a:buChar char="•"/>
            </a:pPr>
            <a:r>
              <a:rPr lang="en-US" sz="1400" dirty="0"/>
              <a:t>Network of healthcare and technology advisors</a:t>
            </a:r>
          </a:p>
        </p:txBody>
      </p:sp>
      <p:sp>
        <p:nvSpPr>
          <p:cNvPr id="2" name="TextBox 1">
            <a:extLst>
              <a:ext uri="{FF2B5EF4-FFF2-40B4-BE49-F238E27FC236}">
                <a16:creationId xmlns:a16="http://schemas.microsoft.com/office/drawing/2014/main" id="{580BA61C-77C6-AAB9-21B0-378832BF4081}"/>
              </a:ext>
            </a:extLst>
          </p:cNvPr>
          <p:cNvSpPr txBox="1"/>
          <p:nvPr/>
        </p:nvSpPr>
        <p:spPr>
          <a:xfrm>
            <a:off x="7932561" y="1220988"/>
            <a:ext cx="3205340" cy="2215991"/>
          </a:xfrm>
          <a:prstGeom prst="rect">
            <a:avLst/>
          </a:prstGeom>
          <a:solidFill>
            <a:schemeClr val="bg1"/>
          </a:solidFill>
        </p:spPr>
        <p:txBody>
          <a:bodyPr wrap="square">
            <a:spAutoFit/>
          </a:bodyPr>
          <a:lstStyle/>
          <a:p>
            <a:r>
              <a:rPr lang="en-US" b="1" dirty="0">
                <a:gradFill>
                  <a:gsLst>
                    <a:gs pos="0">
                      <a:srgbClr val="EE7723"/>
                    </a:gs>
                    <a:gs pos="100000">
                      <a:srgbClr val="F4B824"/>
                    </a:gs>
                  </a:gsLst>
                  <a:lin ang="5400000" scaled="1"/>
                </a:gradFill>
              </a:rPr>
              <a:t>Connor Fegley - Co-Founder &amp; Nepo-Baby</a:t>
            </a:r>
          </a:p>
          <a:p>
            <a:endParaRPr lang="en-US" b="1" dirty="0">
              <a:gradFill>
                <a:gsLst>
                  <a:gs pos="0">
                    <a:srgbClr val="EE7723"/>
                  </a:gs>
                  <a:gs pos="100000">
                    <a:srgbClr val="F4B824"/>
                  </a:gs>
                </a:gsLst>
                <a:lin ang="5400000" scaled="1"/>
              </a:gradFill>
            </a:endParaRPr>
          </a:p>
          <a:p>
            <a:pPr marL="285750" lvl="0" indent="-285750">
              <a:buFont typeface="Arial" panose="020B0604020202020204" pitchFamily="34" charset="0"/>
              <a:buChar char="•"/>
            </a:pPr>
            <a:r>
              <a:rPr lang="en-US" sz="1400" dirty="0"/>
              <a:t>Digital transformation and AI consultant</a:t>
            </a:r>
          </a:p>
          <a:p>
            <a:pPr marL="285750" lvl="0" indent="-285750">
              <a:buFont typeface="Arial" panose="020B0604020202020204" pitchFamily="34" charset="0"/>
              <a:buChar char="•"/>
            </a:pPr>
            <a:r>
              <a:rPr lang="en-US" sz="1400" dirty="0"/>
              <a:t>Next-generation perspective on healthcare technology</a:t>
            </a:r>
          </a:p>
          <a:p>
            <a:pPr marL="285750" lvl="0" indent="-285750">
              <a:buFont typeface="Arial" panose="020B0604020202020204" pitchFamily="34" charset="0"/>
              <a:buChar char="•"/>
            </a:pPr>
            <a:r>
              <a:rPr lang="en-US" sz="1400" dirty="0"/>
              <a:t>Family commitment to mission and patient advocacy</a:t>
            </a:r>
          </a:p>
        </p:txBody>
      </p:sp>
      <p:sp>
        <p:nvSpPr>
          <p:cNvPr id="8" name="TextBox 7">
            <a:extLst>
              <a:ext uri="{FF2B5EF4-FFF2-40B4-BE49-F238E27FC236}">
                <a16:creationId xmlns:a16="http://schemas.microsoft.com/office/drawing/2014/main" id="{6B922580-ABF9-4601-2851-58C091FA2118}"/>
              </a:ext>
            </a:extLst>
          </p:cNvPr>
          <p:cNvSpPr txBox="1"/>
          <p:nvPr/>
        </p:nvSpPr>
        <p:spPr>
          <a:xfrm>
            <a:off x="779639" y="4273657"/>
            <a:ext cx="7035800" cy="1833451"/>
          </a:xfrm>
          <a:prstGeom prst="rect">
            <a:avLst/>
          </a:prstGeom>
          <a:noFill/>
        </p:spPr>
        <p:txBody>
          <a:bodyPr wrap="square">
            <a:spAutoFit/>
          </a:bodyPr>
          <a:lstStyle/>
          <a:p>
            <a:pPr marL="0" marR="0">
              <a:lnSpc>
                <a:spcPct val="115000"/>
              </a:lnSpc>
              <a:spcAft>
                <a:spcPts val="800"/>
              </a:spcAft>
              <a:buNone/>
            </a:pPr>
            <a:r>
              <a:rPr lang="en-US" sz="2000" b="1" kern="0" dirty="0">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cs typeface="Arial" panose="020B0604020202020204" pitchFamily="34" charset="0"/>
              </a:rPr>
              <a:t>Advisory Network (In Development)</a:t>
            </a:r>
            <a:endParaRPr lang="en-US" kern="100" dirty="0">
              <a:gradFill>
                <a:gsLst>
                  <a:gs pos="0">
                    <a:srgbClr val="EE7723"/>
                  </a:gs>
                  <a:gs pos="100000">
                    <a:srgbClr val="F4B824"/>
                  </a:gs>
                </a:gsLst>
                <a:lin ang="5400000" scaled="1"/>
              </a:gradFill>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400" kern="0" dirty="0">
                <a:effectLst/>
                <a:latin typeface="Segoe UI" panose="020B0502040204020203" pitchFamily="34" charset="0"/>
                <a:ea typeface="Times New Roman" panose="02020603050405020304" pitchFamily="18" charset="0"/>
                <a:cs typeface="Arial" panose="020B0604020202020204" pitchFamily="34" charset="0"/>
              </a:rPr>
              <a:t>Medical oncology expertise from leading cancer centers</a:t>
            </a:r>
            <a:endParaRPr lang="en-US"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400" kern="0" dirty="0">
                <a:effectLst/>
                <a:latin typeface="Segoe UI" panose="020B0502040204020203" pitchFamily="34" charset="0"/>
                <a:ea typeface="Times New Roman" panose="02020603050405020304" pitchFamily="18" charset="0"/>
                <a:cs typeface="Arial" panose="020B0604020202020204" pitchFamily="34" charset="0"/>
              </a:rPr>
              <a:t>Regulatory affairs specialists with FDA experience</a:t>
            </a:r>
            <a:endParaRPr lang="en-US"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400" kern="0" dirty="0">
                <a:effectLst/>
                <a:latin typeface="Segoe UI" panose="020B0502040204020203" pitchFamily="34" charset="0"/>
                <a:ea typeface="Times New Roman" panose="02020603050405020304" pitchFamily="18" charset="0"/>
                <a:cs typeface="Arial" panose="020B0604020202020204" pitchFamily="34" charset="0"/>
              </a:rPr>
              <a:t>Patient advocacy leaders from rare disease community</a:t>
            </a:r>
            <a:endParaRPr lang="en-US" kern="100" dirty="0">
              <a:effectLst/>
              <a:latin typeface="Aptos" panose="020B0004020202020204" pitchFamily="34" charset="0"/>
              <a:ea typeface="DengXian" panose="02010600030101010101" pitchFamily="2" charset="-122"/>
              <a:cs typeface="Arial" panose="020B0604020202020204" pitchFamily="34" charset="0"/>
            </a:endParaRPr>
          </a:p>
          <a:p>
            <a:pPr marL="342900" marR="0" lvl="0" indent="-342900">
              <a:lnSpc>
                <a:spcPct val="115000"/>
              </a:lnSpc>
              <a:spcAft>
                <a:spcPts val="800"/>
              </a:spcAft>
              <a:buSzPts val="1000"/>
              <a:buFont typeface="Symbol" pitchFamily="2" charset="2"/>
              <a:buChar char=""/>
              <a:tabLst>
                <a:tab pos="457200" algn="l"/>
              </a:tabLst>
            </a:pPr>
            <a:r>
              <a:rPr lang="en-US" sz="1400" kern="0" dirty="0">
                <a:effectLst/>
                <a:latin typeface="Segoe UI" panose="020B0502040204020203" pitchFamily="34" charset="0"/>
                <a:ea typeface="Times New Roman" panose="02020603050405020304" pitchFamily="18" charset="0"/>
                <a:cs typeface="Arial" panose="020B0604020202020204" pitchFamily="34" charset="0"/>
              </a:rPr>
              <a:t>Healthcare technology investors and operators</a:t>
            </a:r>
            <a:endParaRPr lang="en-US" kern="100" dirty="0">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557573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a:noAutofit/>
          </a:bodyPr>
          <a:lstStyle/>
          <a:p>
            <a:r>
              <a:rPr lang="en-US" dirty="0"/>
              <a:t>------------</a:t>
            </a:r>
          </a:p>
          <a:p>
            <a:r>
              <a:rPr lang="en-US" dirty="0">
                <a:hlinkClick r:id="rId3"/>
              </a:rPr>
              <a:t>------@---------.com</a:t>
            </a:r>
            <a:endParaRPr lang="en-US" dirty="0"/>
          </a:p>
          <a:p>
            <a:r>
              <a:rPr lang="en-US" dirty="0"/>
              <a:t>215--------</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991350" y="487680"/>
            <a:ext cx="4179570" cy="3376691"/>
          </a:xfrm>
        </p:spPr>
        <p:txBody>
          <a:bodyPr/>
          <a:lstStyle/>
          <a:p>
            <a:r>
              <a:rPr lang="en-US" dirty="0"/>
              <a:t>Overcoming nervousness</a:t>
            </a:r>
          </a:p>
        </p:txBody>
      </p:sp>
      <p:pic>
        <p:nvPicPr>
          <p:cNvPr id="16" name="Picture Placeholder 15" descr="A person stretching in a gym">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44" r="44"/>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459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0"/>
            <a:ext cx="7288282" cy="2121177"/>
          </a:xfrm>
        </p:spPr>
        <p:txBody>
          <a:bodyPr/>
          <a:lstStyle/>
          <a:p>
            <a:r>
              <a:rPr lang="en-US" dirty="0"/>
              <a:t>Engaging the audience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88" y="2763078"/>
            <a:ext cx="7288212" cy="3407051"/>
          </a:xfrm>
        </p:spPr>
        <p:txBody>
          <a:bodyPr>
            <a:normAutofit/>
          </a:bodyPr>
          <a:lstStyle/>
          <a:p>
            <a:r>
              <a:rPr lang="en-US" dirty="0"/>
              <a:t>Techniques for connecting </a:t>
            </a:r>
          </a:p>
          <a:p>
            <a:pPr lvl="1"/>
            <a:r>
              <a:rPr lang="en-US" dirty="0"/>
              <a:t>Make eye contact with your audience to create a sense of intimacy and involvement</a:t>
            </a:r>
          </a:p>
          <a:p>
            <a:pPr lvl="1"/>
            <a:r>
              <a:rPr lang="en-US" dirty="0"/>
              <a:t>Weave relatable stories into your presentation using narratives that make your message memorable and impactful</a:t>
            </a:r>
          </a:p>
          <a:p>
            <a:pPr lvl="1"/>
            <a:r>
              <a:rPr lang="en-US" dirty="0"/>
              <a:t>Encourage questions and provide thoughtful responses to enhance audience participation</a:t>
            </a:r>
          </a:p>
          <a:p>
            <a:pPr lvl="1"/>
            <a:r>
              <a:rPr lang="en-US" dirty="0"/>
              <a:t>Use live polls or surveys to gather audience opinions, promoting engagement and making sure the audience feel involved</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Selecting Visual Aids</a:t>
            </a:r>
          </a:p>
        </p:txBody>
      </p:sp>
    </p:spTree>
    <p:extLst>
      <p:ext uri="{BB962C8B-B14F-4D97-AF65-F5344CB8AC3E}">
        <p14:creationId xmlns:p14="http://schemas.microsoft.com/office/powerpoint/2010/main" val="334696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33700" y="568961"/>
            <a:ext cx="8420100" cy="1780860"/>
          </a:xfrm>
        </p:spPr>
        <p:txBody>
          <a:bodyPr/>
          <a:lstStyle/>
          <a:p>
            <a:r>
              <a:rPr lang="en-US" dirty="0"/>
              <a:t>Effective delivery techniques</a:t>
            </a:r>
          </a:p>
        </p:txBody>
      </p:sp>
      <p:sp>
        <p:nvSpPr>
          <p:cNvPr id="12" name="Text Placeholder 11">
            <a:extLst>
              <a:ext uri="{FF2B5EF4-FFF2-40B4-BE49-F238E27FC236}">
                <a16:creationId xmlns:a16="http://schemas.microsoft.com/office/drawing/2014/main" id="{554B61B9-26F6-B304-92CD-03053DAAF2A8}"/>
              </a:ext>
            </a:extLst>
          </p:cNvPr>
          <p:cNvSpPr>
            <a:spLocks noGrp="1"/>
          </p:cNvSpPr>
          <p:nvPr>
            <p:ph type="body" idx="1"/>
          </p:nvPr>
        </p:nvSpPr>
        <p:spPr>
          <a:xfrm>
            <a:off x="2933700" y="2797255"/>
            <a:ext cx="3924300" cy="464499"/>
          </a:xfrm>
        </p:spPr>
        <p:txBody>
          <a:bodyPr/>
          <a:lstStyle/>
          <a:p>
            <a:r>
              <a:rPr lang="en-US" dirty="0"/>
              <a:t>Voice modulation</a:t>
            </a:r>
          </a:p>
        </p:txBody>
      </p:sp>
      <p:sp>
        <p:nvSpPr>
          <p:cNvPr id="35" name="Content Placeholder 34">
            <a:extLst>
              <a:ext uri="{FF2B5EF4-FFF2-40B4-BE49-F238E27FC236}">
                <a16:creationId xmlns:a16="http://schemas.microsoft.com/office/drawing/2014/main" id="{EDBE6233-75E9-40D1-968F-58CA9AD0FF50}"/>
              </a:ext>
            </a:extLst>
          </p:cNvPr>
          <p:cNvSpPr>
            <a:spLocks noGrp="1"/>
          </p:cNvSpPr>
          <p:nvPr>
            <p:ph sz="half" idx="13"/>
          </p:nvPr>
        </p:nvSpPr>
        <p:spPr>
          <a:xfrm>
            <a:off x="2933700" y="3251596"/>
            <a:ext cx="3943627" cy="3234264"/>
          </a:xfrm>
        </p:spPr>
        <p:txBody>
          <a:bodyPr>
            <a:normAutofit/>
          </a:bodyPr>
          <a:lstStyle/>
          <a:p>
            <a:r>
              <a:rPr lang="en-US" dirty="0"/>
              <a:t>This is a powerful tool in public speaking. It involves varying pitch, tone, and volume to convey emotion, emphasize points, and maintain interest:</a:t>
            </a:r>
          </a:p>
          <a:p>
            <a:pPr lvl="1"/>
            <a:r>
              <a:rPr lang="en-US" dirty="0"/>
              <a:t>Pitch variation</a:t>
            </a:r>
          </a:p>
          <a:p>
            <a:pPr lvl="1"/>
            <a:r>
              <a:rPr lang="en-US" dirty="0"/>
              <a:t>Tone inflection</a:t>
            </a:r>
          </a:p>
          <a:p>
            <a:pPr lvl="1"/>
            <a:r>
              <a:rPr lang="en-US" dirty="0"/>
              <a:t>Volume control</a:t>
            </a:r>
          </a:p>
          <a:p>
            <a:endParaRPr lang="en-US" dirty="0"/>
          </a:p>
        </p:txBody>
      </p:sp>
      <p:sp>
        <p:nvSpPr>
          <p:cNvPr id="14" name="Text Placeholder 13">
            <a:extLst>
              <a:ext uri="{FF2B5EF4-FFF2-40B4-BE49-F238E27FC236}">
                <a16:creationId xmlns:a16="http://schemas.microsoft.com/office/drawing/2014/main" id="{CB9F9E8B-42CD-AC26-AFC9-F1F66695693B}"/>
              </a:ext>
            </a:extLst>
          </p:cNvPr>
          <p:cNvSpPr>
            <a:spLocks noGrp="1"/>
          </p:cNvSpPr>
          <p:nvPr>
            <p:ph type="body" sz="quarter" idx="3"/>
          </p:nvPr>
        </p:nvSpPr>
        <p:spPr>
          <a:xfrm>
            <a:off x="7410173" y="2797255"/>
            <a:ext cx="3943627" cy="464499"/>
          </a:xfrm>
        </p:spPr>
        <p:txBody>
          <a:bodyPr/>
          <a:lstStyle/>
          <a:p>
            <a:r>
              <a:rPr lang="en-US" dirty="0"/>
              <a:t>Body language</a:t>
            </a:r>
          </a:p>
        </p:txBody>
      </p:sp>
      <p:sp>
        <p:nvSpPr>
          <p:cNvPr id="50" name="Content Placeholder 49">
            <a:extLst>
              <a:ext uri="{FF2B5EF4-FFF2-40B4-BE49-F238E27FC236}">
                <a16:creationId xmlns:a16="http://schemas.microsoft.com/office/drawing/2014/main" id="{8F6B2AE9-DDE4-FD99-A235-3B39EEE21481}"/>
              </a:ext>
            </a:extLst>
          </p:cNvPr>
          <p:cNvSpPr>
            <a:spLocks noGrp="1"/>
          </p:cNvSpPr>
          <p:nvPr>
            <p:ph sz="half" idx="14"/>
          </p:nvPr>
        </p:nvSpPr>
        <p:spPr>
          <a:xfrm>
            <a:off x="7410173" y="3251595"/>
            <a:ext cx="3943627" cy="3234264"/>
          </a:xfrm>
        </p:spPr>
        <p:txBody>
          <a:bodyPr>
            <a:normAutofit/>
          </a:bodyPr>
          <a:lstStyle/>
          <a:p>
            <a:r>
              <a:rPr lang="en-US" dirty="0"/>
              <a:t>Effective body language enhances your message, making it more impactful </a:t>
            </a:r>
            <a:r>
              <a:rPr lang="en-US"/>
              <a:t>and memorable:</a:t>
            </a:r>
            <a:endParaRPr lang="en-US" dirty="0"/>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35</a:t>
            </a:fld>
            <a:endParaRPr lang="en-US" dirty="0"/>
          </a:p>
        </p:txBody>
      </p:sp>
    </p:spTree>
    <p:extLst>
      <p:ext uri="{BB962C8B-B14F-4D97-AF65-F5344CB8AC3E}">
        <p14:creationId xmlns:p14="http://schemas.microsoft.com/office/powerpoint/2010/main" val="103458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1780860"/>
          </a:xfrm>
        </p:spPr>
        <p:txBody>
          <a:bodyPr/>
          <a:lstStyle/>
          <a:p>
            <a:r>
              <a:rPr lang="en-US" dirty="0"/>
              <a:t>Navigating Q&amp;A Sessions</a:t>
            </a:r>
          </a:p>
        </p:txBody>
      </p:sp>
      <p:sp>
        <p:nvSpPr>
          <p:cNvPr id="13" name="Text Placeholder 12">
            <a:extLst>
              <a:ext uri="{FF2B5EF4-FFF2-40B4-BE49-F238E27FC236}">
                <a16:creationId xmlns:a16="http://schemas.microsoft.com/office/drawing/2014/main" id="{7E5B6E40-3A7D-ACF7-AA38-25977D322D81}"/>
              </a:ext>
            </a:extLst>
          </p:cNvPr>
          <p:cNvSpPr>
            <a:spLocks noGrp="1"/>
          </p:cNvSpPr>
          <p:nvPr>
            <p:ph type="body" idx="1"/>
          </p:nvPr>
        </p:nvSpPr>
        <p:spPr>
          <a:xfrm>
            <a:off x="1341120" y="2960877"/>
            <a:ext cx="2722880" cy="351284"/>
          </a:xfrm>
        </p:spPr>
        <p:txBody>
          <a:bodyPr/>
          <a:lstStyle/>
          <a:p>
            <a:r>
              <a:rPr lang="en-US" dirty="0"/>
              <a:t>Preparing for questions</a:t>
            </a:r>
          </a:p>
        </p:txBody>
      </p:sp>
      <p:sp>
        <p:nvSpPr>
          <p:cNvPr id="36" name="Content Placeholder 35">
            <a:extLst>
              <a:ext uri="{FF2B5EF4-FFF2-40B4-BE49-F238E27FC236}">
                <a16:creationId xmlns:a16="http://schemas.microsoft.com/office/drawing/2014/main" id="{E71298F0-74F1-FECA-0F02-495F9A2EBA7B}"/>
              </a:ext>
            </a:extLst>
          </p:cNvPr>
          <p:cNvSpPr>
            <a:spLocks noGrp="1"/>
          </p:cNvSpPr>
          <p:nvPr>
            <p:ph sz="half" idx="15"/>
          </p:nvPr>
        </p:nvSpPr>
        <p:spPr>
          <a:xfrm>
            <a:off x="1341120" y="3392035"/>
            <a:ext cx="2722880" cy="2907164"/>
          </a:xfrm>
        </p:spPr>
        <p:txBody>
          <a:bodyPr>
            <a:normAutofit/>
          </a:bodyPr>
          <a:lstStyle/>
          <a:p>
            <a:r>
              <a:rPr lang="en-US" dirty="0"/>
              <a:t>Know your material in advance</a:t>
            </a:r>
          </a:p>
          <a:p>
            <a:r>
              <a:rPr lang="en-US" dirty="0"/>
              <a:t>Anticipate common questions</a:t>
            </a:r>
          </a:p>
          <a:p>
            <a:r>
              <a:rPr lang="en-US" dirty="0"/>
              <a:t>Rehearse your responses</a:t>
            </a:r>
          </a:p>
        </p:txBody>
      </p:sp>
      <p:sp>
        <p:nvSpPr>
          <p:cNvPr id="15" name="Text Placeholder 14">
            <a:extLst>
              <a:ext uri="{FF2B5EF4-FFF2-40B4-BE49-F238E27FC236}">
                <a16:creationId xmlns:a16="http://schemas.microsoft.com/office/drawing/2014/main" id="{A536BD54-EFA1-25A2-9F04-4F22C36E2A5D}"/>
              </a:ext>
            </a:extLst>
          </p:cNvPr>
          <p:cNvSpPr>
            <a:spLocks noGrp="1"/>
          </p:cNvSpPr>
          <p:nvPr>
            <p:ph type="body" idx="10"/>
          </p:nvPr>
        </p:nvSpPr>
        <p:spPr>
          <a:xfrm>
            <a:off x="4754881" y="2960877"/>
            <a:ext cx="5516880" cy="351284"/>
          </a:xfrm>
        </p:spPr>
        <p:txBody>
          <a:bodyPr/>
          <a:lstStyle/>
          <a:p>
            <a:r>
              <a:rPr lang="en-US" dirty="0"/>
              <a:t>Maintaining composure</a:t>
            </a:r>
          </a:p>
          <a:p>
            <a:endParaRPr lang="en-US" dirty="0"/>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4754881" y="3324859"/>
            <a:ext cx="5506720" cy="3031489"/>
          </a:xfrm>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36</a:t>
            </a:fld>
            <a:endParaRPr lang="en-US" dirty="0"/>
          </a:p>
        </p:txBody>
      </p:sp>
    </p:spTree>
    <p:extLst>
      <p:ext uri="{BB962C8B-B14F-4D97-AF65-F5344CB8AC3E}">
        <p14:creationId xmlns:p14="http://schemas.microsoft.com/office/powerpoint/2010/main" val="636929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838201" y="895350"/>
            <a:ext cx="3247662" cy="1917700"/>
          </a:xfrm>
        </p:spPr>
        <p:txBody>
          <a:bodyPr>
            <a:normAutofit/>
          </a:bodyPr>
          <a:lstStyle/>
          <a:p>
            <a:r>
              <a:rPr lang="en-US" dirty="0"/>
              <a:t>Dynamic </a:t>
            </a:r>
            <a:br>
              <a:rPr lang="en-US" dirty="0"/>
            </a:br>
            <a:r>
              <a:rPr lang="en-US" dirty="0"/>
              <a:t>delivery</a:t>
            </a:r>
          </a:p>
        </p:txBody>
      </p:sp>
      <p:sp>
        <p:nvSpPr>
          <p:cNvPr id="6" name="Text Placeholder 5">
            <a:extLst>
              <a:ext uri="{FF2B5EF4-FFF2-40B4-BE49-F238E27FC236}">
                <a16:creationId xmlns:a16="http://schemas.microsoft.com/office/drawing/2014/main" id="{B587B122-1579-FDB8-443B-F05E622163C3}"/>
              </a:ext>
            </a:extLst>
          </p:cNvPr>
          <p:cNvSpPr>
            <a:spLocks noGrp="1"/>
          </p:cNvSpPr>
          <p:nvPr>
            <p:ph sz="half" idx="16"/>
          </p:nvPr>
        </p:nvSpPr>
        <p:spPr>
          <a:xfrm>
            <a:off x="838200" y="2813049"/>
            <a:ext cx="3247662" cy="3238499"/>
          </a:xfrm>
        </p:spPr>
        <p:txBody>
          <a:bodyPr>
            <a:normAutofit/>
          </a:bodyPr>
          <a:lstStyle/>
          <a:p>
            <a:r>
              <a:rPr lang="en-US"/>
              <a:t>Learn to infuse energy into your delivery to leave a lasting impression</a:t>
            </a:r>
          </a:p>
          <a:p>
            <a:r>
              <a:rPr lang="en-US"/>
              <a:t>One of the goals of effective communication is to motivate your audience</a:t>
            </a:r>
            <a:endParaRPr lang="en-US" dirty="0"/>
          </a:p>
        </p:txBody>
      </p:sp>
      <p:graphicFrame>
        <p:nvGraphicFramePr>
          <p:cNvPr id="10" name="Table Placeholder 2">
            <a:extLst>
              <a:ext uri="{FF2B5EF4-FFF2-40B4-BE49-F238E27FC236}">
                <a16:creationId xmlns:a16="http://schemas.microsoft.com/office/drawing/2014/main" id="{98ED67AF-B48B-F5F8-E2FD-1C98C42C4D54}"/>
              </a:ext>
            </a:extLst>
          </p:cNvPr>
          <p:cNvGraphicFramePr>
            <a:graphicFrameLocks noGrp="1"/>
          </p:cNvGraphicFramePr>
          <p:nvPr>
            <p:ph type="tbl" sz="quarter" idx="14"/>
            <p:extLst>
              <p:ext uri="{D42A27DB-BD31-4B8C-83A1-F6EECF244321}">
                <p14:modId xmlns:p14="http://schemas.microsoft.com/office/powerpoint/2010/main" val="774504910"/>
              </p:ext>
            </p:extLst>
          </p:nvPr>
        </p:nvGraphicFramePr>
        <p:xfrm>
          <a:off x="4216400" y="895350"/>
          <a:ext cx="7137404" cy="5115889"/>
        </p:xfrm>
        <a:graphic>
          <a:graphicData uri="http://schemas.openxmlformats.org/drawingml/2006/table">
            <a:tbl>
              <a:tblPr firstRow="1" bandRow="1">
                <a:tableStyleId>{7E9639D4-E3E2-4D34-9284-5A2195B3D0D7}</a:tableStyleId>
              </a:tblPr>
              <a:tblGrid>
                <a:gridCol w="1784351">
                  <a:extLst>
                    <a:ext uri="{9D8B030D-6E8A-4147-A177-3AD203B41FA5}">
                      <a16:colId xmlns:a16="http://schemas.microsoft.com/office/drawing/2014/main" val="127040821"/>
                    </a:ext>
                  </a:extLst>
                </a:gridCol>
                <a:gridCol w="1784351">
                  <a:extLst>
                    <a:ext uri="{9D8B030D-6E8A-4147-A177-3AD203B41FA5}">
                      <a16:colId xmlns:a16="http://schemas.microsoft.com/office/drawing/2014/main" val="149845700"/>
                    </a:ext>
                  </a:extLst>
                </a:gridCol>
                <a:gridCol w="1784351">
                  <a:extLst>
                    <a:ext uri="{9D8B030D-6E8A-4147-A177-3AD203B41FA5}">
                      <a16:colId xmlns:a16="http://schemas.microsoft.com/office/drawing/2014/main" val="3119692462"/>
                    </a:ext>
                  </a:extLst>
                </a:gridCol>
                <a:gridCol w="1784351">
                  <a:extLst>
                    <a:ext uri="{9D8B030D-6E8A-4147-A177-3AD203B41FA5}">
                      <a16:colId xmlns:a16="http://schemas.microsoft.com/office/drawing/2014/main" val="3472639139"/>
                    </a:ext>
                  </a:extLst>
                </a:gridCol>
              </a:tblGrid>
              <a:tr h="810285">
                <a:tc>
                  <a:txBody>
                    <a:bodyPr/>
                    <a:lstStyle/>
                    <a:p>
                      <a:pPr algn="ctr"/>
                      <a:r>
                        <a:rPr lang="en-US" b="0" dirty="0"/>
                        <a:t>METRIC</a:t>
                      </a:r>
                    </a:p>
                  </a:txBody>
                  <a:tcPr anchor="ctr"/>
                </a:tc>
                <a:tc>
                  <a:txBody>
                    <a:bodyPr/>
                    <a:lstStyle/>
                    <a:p>
                      <a:pPr algn="ctr"/>
                      <a:r>
                        <a:rPr lang="en-US" b="0" dirty="0"/>
                        <a:t>MEASUREMENT</a:t>
                      </a:r>
                    </a:p>
                  </a:txBody>
                  <a:tcPr anchor="ctr"/>
                </a:tc>
                <a:tc>
                  <a:txBody>
                    <a:bodyPr/>
                    <a:lstStyle/>
                    <a:p>
                      <a:pPr algn="ctr"/>
                      <a:r>
                        <a:rPr lang="en-US" b="0" dirty="0"/>
                        <a:t>TARGET</a:t>
                      </a:r>
                    </a:p>
                  </a:txBody>
                  <a:tcPr anchor="ctr"/>
                </a:tc>
                <a:tc>
                  <a:txBody>
                    <a:bodyPr/>
                    <a:lstStyle/>
                    <a:p>
                      <a:pPr algn="ctr"/>
                      <a:r>
                        <a:rPr lang="en-US" b="0" dirty="0"/>
                        <a:t>ACTUAL</a:t>
                      </a:r>
                    </a:p>
                  </a:txBody>
                  <a:tcPr anchor="ctr"/>
                </a:tc>
                <a:extLst>
                  <a:ext uri="{0D108BD9-81ED-4DB2-BD59-A6C34878D82A}">
                    <a16:rowId xmlns:a16="http://schemas.microsoft.com/office/drawing/2014/main" val="3298013591"/>
                  </a:ext>
                </a:extLst>
              </a:tr>
              <a:tr h="839540">
                <a:tc>
                  <a:txBody>
                    <a:bodyPr/>
                    <a:lstStyle/>
                    <a:p>
                      <a:pPr algn="ctr"/>
                      <a:r>
                        <a:rPr lang="en-US" dirty="0"/>
                        <a:t>Audience attendance</a:t>
                      </a:r>
                    </a:p>
                  </a:txBody>
                  <a:tcPr anchor="ctr"/>
                </a:tc>
                <a:tc>
                  <a:txBody>
                    <a:bodyPr/>
                    <a:lstStyle/>
                    <a:p>
                      <a:pPr algn="ctr"/>
                      <a:r>
                        <a:rPr lang="en-US" dirty="0"/>
                        <a:t># of attendees</a:t>
                      </a:r>
                    </a:p>
                  </a:txBody>
                  <a:tcPr anchor="ctr"/>
                </a:tc>
                <a:tc>
                  <a:txBody>
                    <a:bodyPr/>
                    <a:lstStyle/>
                    <a:p>
                      <a:pPr algn="ctr"/>
                      <a:r>
                        <a:rPr lang="en-US" dirty="0"/>
                        <a:t>150</a:t>
                      </a:r>
                    </a:p>
                  </a:txBody>
                  <a:tcPr anchor="ctr"/>
                </a:tc>
                <a:tc>
                  <a:txBody>
                    <a:bodyPr/>
                    <a:lstStyle/>
                    <a:p>
                      <a:pPr algn="ctr"/>
                      <a:r>
                        <a:rPr lang="en-US" dirty="0"/>
                        <a:t>120</a:t>
                      </a:r>
                    </a:p>
                  </a:txBody>
                  <a:tcPr anchor="ctr"/>
                </a:tc>
                <a:extLst>
                  <a:ext uri="{0D108BD9-81ED-4DB2-BD59-A6C34878D82A}">
                    <a16:rowId xmlns:a16="http://schemas.microsoft.com/office/drawing/2014/main" val="3873867931"/>
                  </a:ext>
                </a:extLst>
              </a:tr>
              <a:tr h="839540">
                <a:tc>
                  <a:txBody>
                    <a:bodyPr/>
                    <a:lstStyle/>
                    <a:p>
                      <a:pPr algn="ctr"/>
                      <a:r>
                        <a:rPr lang="en-US" dirty="0"/>
                        <a:t>Engagement duration</a:t>
                      </a:r>
                    </a:p>
                  </a:txBody>
                  <a:tcPr anchor="ctr"/>
                </a:tc>
                <a:tc>
                  <a:txBody>
                    <a:bodyPr/>
                    <a:lstStyle/>
                    <a:p>
                      <a:pPr algn="ctr"/>
                      <a:r>
                        <a:rPr lang="en-US" dirty="0"/>
                        <a:t>Minutes</a:t>
                      </a:r>
                    </a:p>
                  </a:txBody>
                  <a:tcPr anchor="ctr"/>
                </a:tc>
                <a:tc>
                  <a:txBody>
                    <a:bodyPr/>
                    <a:lstStyle/>
                    <a:p>
                      <a:pPr algn="ctr"/>
                      <a:r>
                        <a:rPr lang="en-US" dirty="0"/>
                        <a:t>60</a:t>
                      </a:r>
                    </a:p>
                  </a:txBody>
                  <a:tcPr anchor="ctr"/>
                </a:tc>
                <a:tc>
                  <a:txBody>
                    <a:bodyPr/>
                    <a:lstStyle/>
                    <a:p>
                      <a:pPr algn="ctr"/>
                      <a:r>
                        <a:rPr lang="en-US" dirty="0"/>
                        <a:t>75</a:t>
                      </a:r>
                    </a:p>
                  </a:txBody>
                  <a:tcPr anchor="ctr"/>
                </a:tc>
                <a:extLst>
                  <a:ext uri="{0D108BD9-81ED-4DB2-BD59-A6C34878D82A}">
                    <a16:rowId xmlns:a16="http://schemas.microsoft.com/office/drawing/2014/main" val="85209771"/>
                  </a:ext>
                </a:extLst>
              </a:tr>
              <a:tr h="587640">
                <a:tc>
                  <a:txBody>
                    <a:bodyPr/>
                    <a:lstStyle/>
                    <a:p>
                      <a:pPr algn="ctr"/>
                      <a:r>
                        <a:rPr lang="en-US" dirty="0"/>
                        <a:t>Q&amp;A interaction</a:t>
                      </a:r>
                    </a:p>
                  </a:txBody>
                  <a:tcPr anchor="ctr"/>
                </a:tc>
                <a:tc>
                  <a:txBody>
                    <a:bodyPr/>
                    <a:lstStyle/>
                    <a:p>
                      <a:pPr algn="ctr"/>
                      <a:r>
                        <a:rPr lang="en-US" dirty="0"/>
                        <a:t># of questions</a:t>
                      </a:r>
                    </a:p>
                  </a:txBody>
                  <a:tcPr anchor="ctr"/>
                </a:tc>
                <a:tc>
                  <a:txBody>
                    <a:bodyPr/>
                    <a:lstStyle/>
                    <a:p>
                      <a:pPr algn="ctr"/>
                      <a:r>
                        <a:rPr lang="en-US" dirty="0"/>
                        <a:t>10</a:t>
                      </a:r>
                    </a:p>
                  </a:txBody>
                  <a:tcPr anchor="ctr"/>
                </a:tc>
                <a:tc>
                  <a:txBody>
                    <a:bodyPr/>
                    <a:lstStyle/>
                    <a:p>
                      <a:pPr algn="ctr"/>
                      <a:r>
                        <a:rPr lang="en-US" dirty="0"/>
                        <a:t>15</a:t>
                      </a:r>
                    </a:p>
                  </a:txBody>
                  <a:tcPr anchor="ctr"/>
                </a:tc>
                <a:extLst>
                  <a:ext uri="{0D108BD9-81ED-4DB2-BD59-A6C34878D82A}">
                    <a16:rowId xmlns:a16="http://schemas.microsoft.com/office/drawing/2014/main" val="4061031278"/>
                  </a:ext>
                </a:extLst>
              </a:tr>
              <a:tr h="839540">
                <a:tc>
                  <a:txBody>
                    <a:bodyPr/>
                    <a:lstStyle/>
                    <a:p>
                      <a:pPr algn="ctr"/>
                      <a:r>
                        <a:rPr lang="en-US" dirty="0"/>
                        <a:t>Positive feedback</a:t>
                      </a:r>
                    </a:p>
                  </a:txBody>
                  <a:tcPr anchor="ctr"/>
                </a:tc>
                <a:tc>
                  <a:txBody>
                    <a:bodyPr/>
                    <a:lstStyle/>
                    <a:p>
                      <a:pPr algn="ctr"/>
                      <a:r>
                        <a:rPr lang="en-US" dirty="0"/>
                        <a:t>Percentage (%)</a:t>
                      </a:r>
                    </a:p>
                  </a:txBody>
                  <a:tcPr anchor="ctr"/>
                </a:tc>
                <a:tc>
                  <a:txBody>
                    <a:bodyPr/>
                    <a:lstStyle/>
                    <a:p>
                      <a:pPr algn="ctr"/>
                      <a:r>
                        <a:rPr lang="en-US" dirty="0"/>
                        <a:t>90</a:t>
                      </a:r>
                    </a:p>
                  </a:txBody>
                  <a:tcPr anchor="ctr"/>
                </a:tc>
                <a:tc>
                  <a:txBody>
                    <a:bodyPr/>
                    <a:lstStyle/>
                    <a:p>
                      <a:pPr algn="ctr"/>
                      <a:r>
                        <a:rPr lang="en-US" dirty="0"/>
                        <a:t>95</a:t>
                      </a:r>
                    </a:p>
                  </a:txBody>
                  <a:tcPr anchor="ctr"/>
                </a:tc>
                <a:extLst>
                  <a:ext uri="{0D108BD9-81ED-4DB2-BD59-A6C34878D82A}">
                    <a16:rowId xmlns:a16="http://schemas.microsoft.com/office/drawing/2014/main" val="3591840781"/>
                  </a:ext>
                </a:extLst>
              </a:tr>
              <a:tr h="1199344">
                <a:tc>
                  <a:txBody>
                    <a:bodyPr/>
                    <a:lstStyle/>
                    <a:p>
                      <a:pPr algn="ctr"/>
                      <a:r>
                        <a:rPr lang="en-US" dirty="0"/>
                        <a:t>Rate of information retention</a:t>
                      </a:r>
                    </a:p>
                  </a:txBody>
                  <a:tcPr anchor="ctr"/>
                </a:tc>
                <a:tc>
                  <a:txBody>
                    <a:bodyPr/>
                    <a:lstStyle/>
                    <a:p>
                      <a:pPr algn="ctr"/>
                      <a:r>
                        <a:rPr lang="en-US" dirty="0"/>
                        <a:t>Percentage (%)</a:t>
                      </a:r>
                    </a:p>
                  </a:txBody>
                  <a:tcPr anchor="ctr"/>
                </a:tc>
                <a:tc>
                  <a:txBody>
                    <a:bodyPr/>
                    <a:lstStyle/>
                    <a:p>
                      <a:pPr algn="ctr"/>
                      <a:r>
                        <a:rPr lang="en-US" dirty="0"/>
                        <a:t>80</a:t>
                      </a:r>
                    </a:p>
                  </a:txBody>
                  <a:tcPr anchor="ctr"/>
                </a:tc>
                <a:tc>
                  <a:txBody>
                    <a:bodyPr/>
                    <a:lstStyle/>
                    <a:p>
                      <a:pPr algn="ctr"/>
                      <a:r>
                        <a:rPr lang="en-US" dirty="0"/>
                        <a:t>85</a:t>
                      </a:r>
                    </a:p>
                  </a:txBody>
                  <a:tcPr anchor="ctr"/>
                </a:tc>
                <a:extLst>
                  <a:ext uri="{0D108BD9-81ED-4DB2-BD59-A6C34878D82A}">
                    <a16:rowId xmlns:a16="http://schemas.microsoft.com/office/drawing/2014/main" val="335389741"/>
                  </a:ext>
                </a:extLst>
              </a:tr>
            </a:tbl>
          </a:graphicData>
        </a:graphic>
      </p:graphicFrame>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37</a:t>
            </a:fld>
            <a:endParaRPr lang="en-US" dirty="0"/>
          </a:p>
        </p:txBody>
      </p:sp>
    </p:spTree>
    <p:extLst>
      <p:ext uri="{BB962C8B-B14F-4D97-AF65-F5344CB8AC3E}">
        <p14:creationId xmlns:p14="http://schemas.microsoft.com/office/powerpoint/2010/main" val="1658164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1997867"/>
          </a:xfrm>
        </p:spPr>
        <p:txBody>
          <a:bodyPr anchor="b"/>
          <a:lstStyle/>
          <a:p>
            <a:r>
              <a:rPr lang="en-US" dirty="0"/>
              <a:t>Final tips &amp; takeaways</a:t>
            </a:r>
          </a:p>
        </p:txBody>
      </p:sp>
      <p:sp>
        <p:nvSpPr>
          <p:cNvPr id="6" name="Text Placeholder 5">
            <a:extLst>
              <a:ext uri="{FF2B5EF4-FFF2-40B4-BE49-F238E27FC236}">
                <a16:creationId xmlns:a16="http://schemas.microsoft.com/office/drawing/2014/main" id="{D2E1CF79-4FDC-8CAF-CC16-E309A2C49758}"/>
              </a:ext>
            </a:extLst>
          </p:cNvPr>
          <p:cNvSpPr>
            <a:spLocks noGrp="1"/>
          </p:cNvSpPr>
          <p:nvPr>
            <p:ph type="body" idx="1"/>
          </p:nvPr>
        </p:nvSpPr>
        <p:spPr>
          <a:xfrm>
            <a:off x="838200" y="2705177"/>
            <a:ext cx="5733772" cy="448990"/>
          </a:xfrm>
        </p:spPr>
        <p:txBody>
          <a:bodyPr/>
          <a:lstStyle/>
          <a:p>
            <a:r>
              <a:rPr lang="en-US" dirty="0"/>
              <a:t>Practice makes perfect</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38199" y="3154166"/>
            <a:ext cx="5733773" cy="3032733"/>
          </a:xfrm>
        </p:spPr>
        <p:txBody>
          <a:bodyPr>
            <a:noAutofit/>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endParaRPr lang="en-US" dirty="0"/>
          </a:p>
        </p:txBody>
      </p:sp>
      <p:sp>
        <p:nvSpPr>
          <p:cNvPr id="34" name="Text Placeholder 33">
            <a:extLst>
              <a:ext uri="{FF2B5EF4-FFF2-40B4-BE49-F238E27FC236}">
                <a16:creationId xmlns:a16="http://schemas.microsoft.com/office/drawing/2014/main" id="{AE07A905-8B37-D13F-25D3-1D3BCDB86B0B}"/>
              </a:ext>
            </a:extLst>
          </p:cNvPr>
          <p:cNvSpPr>
            <a:spLocks noGrp="1"/>
          </p:cNvSpPr>
          <p:nvPr>
            <p:ph type="body" sz="quarter" idx="3"/>
          </p:nvPr>
        </p:nvSpPr>
        <p:spPr>
          <a:xfrm>
            <a:off x="7887108" y="2705177"/>
            <a:ext cx="3943627" cy="448989"/>
          </a:xfrm>
        </p:spPr>
        <p:txBody>
          <a:bodyPr/>
          <a:lstStyle/>
          <a:p>
            <a:r>
              <a:rPr lang="en-US" dirty="0"/>
              <a:t>Continue improving</a:t>
            </a:r>
          </a:p>
        </p:txBody>
      </p:sp>
      <p:sp>
        <p:nvSpPr>
          <p:cNvPr id="35" name="Content Placeholder 34">
            <a:extLst>
              <a:ext uri="{FF2B5EF4-FFF2-40B4-BE49-F238E27FC236}">
                <a16:creationId xmlns:a16="http://schemas.microsoft.com/office/drawing/2014/main" id="{4E9A764F-6B65-050E-E561-82F77339D164}"/>
              </a:ext>
            </a:extLst>
          </p:cNvPr>
          <p:cNvSpPr>
            <a:spLocks noGrp="1"/>
          </p:cNvSpPr>
          <p:nvPr>
            <p:ph sz="half" idx="14"/>
          </p:nvPr>
        </p:nvSpPr>
        <p:spPr>
          <a:xfrm>
            <a:off x="7887107" y="3164867"/>
            <a:ext cx="3943627" cy="3032733"/>
          </a:xfrm>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E5FEE2D-79E5-4C1D-8BF7-EE619CA7039A}"/>
              </a:ext>
            </a:extLst>
          </p:cNvPr>
          <p:cNvSpPr>
            <a:spLocks noGrp="1"/>
          </p:cNvSpPr>
          <p:nvPr>
            <p:ph type="title"/>
          </p:nvPr>
        </p:nvSpPr>
        <p:spPr>
          <a:xfrm>
            <a:off x="838200" y="353550"/>
            <a:ext cx="10515600" cy="1325563"/>
          </a:xfrm>
        </p:spPr>
        <p:txBody>
          <a:bodyPr anchor="b"/>
          <a:lstStyle/>
          <a:p>
            <a:r>
              <a:rPr lang="en-US" dirty="0"/>
              <a:t>Speaking engagement metrics</a:t>
            </a:r>
          </a:p>
        </p:txBody>
      </p:sp>
      <p:graphicFrame>
        <p:nvGraphicFramePr>
          <p:cNvPr id="13" name="Table Placeholder 2">
            <a:extLst>
              <a:ext uri="{FF2B5EF4-FFF2-40B4-BE49-F238E27FC236}">
                <a16:creationId xmlns:a16="http://schemas.microsoft.com/office/drawing/2014/main" id="{4A94C7BE-6E60-66F0-EFD4-2F452B0D743A}"/>
              </a:ext>
            </a:extLst>
          </p:cNvPr>
          <p:cNvGraphicFramePr>
            <a:graphicFrameLocks noGrp="1"/>
          </p:cNvGraphicFramePr>
          <p:nvPr>
            <p:ph type="tbl" sz="quarter" idx="14"/>
            <p:extLst>
              <p:ext uri="{D42A27DB-BD31-4B8C-83A1-F6EECF244321}">
                <p14:modId xmlns:p14="http://schemas.microsoft.com/office/powerpoint/2010/main" val="1224246859"/>
              </p:ext>
            </p:extLst>
          </p:nvPr>
        </p:nvGraphicFramePr>
        <p:xfrm>
          <a:off x="838200" y="2111375"/>
          <a:ext cx="10515601" cy="3570968"/>
        </p:xfrm>
        <a:graphic>
          <a:graphicData uri="http://schemas.openxmlformats.org/drawingml/2006/table">
            <a:tbl>
              <a:tblPr firstRow="1" bandRow="1">
                <a:tableStyleId>{7E9639D4-E3E2-4D34-9284-5A2195B3D0D7}</a:tableStyleId>
              </a:tblPr>
              <a:tblGrid>
                <a:gridCol w="3433998">
                  <a:extLst>
                    <a:ext uri="{9D8B030D-6E8A-4147-A177-3AD203B41FA5}">
                      <a16:colId xmlns:a16="http://schemas.microsoft.com/office/drawing/2014/main" val="127040821"/>
                    </a:ext>
                  </a:extLst>
                </a:gridCol>
                <a:gridCol w="2450892">
                  <a:extLst>
                    <a:ext uri="{9D8B030D-6E8A-4147-A177-3AD203B41FA5}">
                      <a16:colId xmlns:a16="http://schemas.microsoft.com/office/drawing/2014/main" val="149845700"/>
                    </a:ext>
                  </a:extLst>
                </a:gridCol>
                <a:gridCol w="2375942">
                  <a:extLst>
                    <a:ext uri="{9D8B030D-6E8A-4147-A177-3AD203B41FA5}">
                      <a16:colId xmlns:a16="http://schemas.microsoft.com/office/drawing/2014/main" val="3119692462"/>
                    </a:ext>
                  </a:extLst>
                </a:gridCol>
                <a:gridCol w="2254769">
                  <a:extLst>
                    <a:ext uri="{9D8B030D-6E8A-4147-A177-3AD203B41FA5}">
                      <a16:colId xmlns:a16="http://schemas.microsoft.com/office/drawing/2014/main" val="3472639139"/>
                    </a:ext>
                  </a:extLst>
                </a:gridCol>
              </a:tblGrid>
              <a:tr h="733347">
                <a:tc>
                  <a:txBody>
                    <a:bodyPr/>
                    <a:lstStyle/>
                    <a:p>
                      <a:pPr algn="ctr"/>
                      <a:r>
                        <a:rPr lang="en-US" b="0" dirty="0"/>
                        <a:t>IMPACT FACTOR</a:t>
                      </a:r>
                    </a:p>
                  </a:txBody>
                  <a:tcPr anchor="ctr"/>
                </a:tc>
                <a:tc>
                  <a:txBody>
                    <a:bodyPr/>
                    <a:lstStyle/>
                    <a:p>
                      <a:pPr algn="ctr"/>
                      <a:r>
                        <a:rPr lang="en-US" b="0" dirty="0"/>
                        <a:t>MEASUREMENT</a:t>
                      </a:r>
                    </a:p>
                  </a:txBody>
                  <a:tcPr anchor="ctr"/>
                </a:tc>
                <a:tc>
                  <a:txBody>
                    <a:bodyPr/>
                    <a:lstStyle/>
                    <a:p>
                      <a:pPr algn="ctr"/>
                      <a:r>
                        <a:rPr lang="en-US" b="0" dirty="0"/>
                        <a:t>TARGET</a:t>
                      </a:r>
                    </a:p>
                  </a:txBody>
                  <a:tcPr anchor="ctr"/>
                </a:tc>
                <a:tc>
                  <a:txBody>
                    <a:bodyPr/>
                    <a:lstStyle/>
                    <a:p>
                      <a:pPr algn="ctr"/>
                      <a:r>
                        <a:rPr lang="en-US" b="0" dirty="0"/>
                        <a:t>ACHIEVED</a:t>
                      </a:r>
                    </a:p>
                  </a:txBody>
                  <a:tcPr anchor="ctr"/>
                </a:tc>
                <a:extLst>
                  <a:ext uri="{0D108BD9-81ED-4DB2-BD59-A6C34878D82A}">
                    <a16:rowId xmlns:a16="http://schemas.microsoft.com/office/drawing/2014/main" val="3298013591"/>
                  </a:ext>
                </a:extLst>
              </a:tr>
              <a:tr h="531843">
                <a:tc>
                  <a:txBody>
                    <a:bodyPr/>
                    <a:lstStyle/>
                    <a:p>
                      <a:pPr algn="ctr"/>
                      <a:r>
                        <a:rPr lang="en-US" dirty="0"/>
                        <a:t>Audience interaction</a:t>
                      </a:r>
                    </a:p>
                  </a:txBody>
                  <a:tcPr anchor="ctr"/>
                </a:tc>
                <a:tc>
                  <a:txBody>
                    <a:bodyPr/>
                    <a:lstStyle/>
                    <a:p>
                      <a:pPr algn="ctr"/>
                      <a:r>
                        <a:rPr lang="en-US" dirty="0"/>
                        <a:t>Percentage (%)</a:t>
                      </a:r>
                    </a:p>
                  </a:txBody>
                  <a:tcPr anchor="ctr"/>
                </a:tc>
                <a:tc>
                  <a:txBody>
                    <a:bodyPr/>
                    <a:lstStyle/>
                    <a:p>
                      <a:pPr algn="ctr"/>
                      <a:r>
                        <a:rPr lang="en-US" dirty="0"/>
                        <a:t>85</a:t>
                      </a:r>
                    </a:p>
                  </a:txBody>
                  <a:tcPr anchor="ctr"/>
                </a:tc>
                <a:tc>
                  <a:txBody>
                    <a:bodyPr/>
                    <a:lstStyle/>
                    <a:p>
                      <a:pPr algn="ctr"/>
                      <a:r>
                        <a:rPr lang="en-US" dirty="0"/>
                        <a:t>88</a:t>
                      </a:r>
                    </a:p>
                  </a:txBody>
                  <a:tcPr anchor="ctr"/>
                </a:tc>
                <a:extLst>
                  <a:ext uri="{0D108BD9-81ED-4DB2-BD59-A6C34878D82A}">
                    <a16:rowId xmlns:a16="http://schemas.microsoft.com/office/drawing/2014/main" val="3873867931"/>
                  </a:ext>
                </a:extLst>
              </a:tr>
              <a:tr h="531843">
                <a:tc>
                  <a:txBody>
                    <a:bodyPr/>
                    <a:lstStyle/>
                    <a:p>
                      <a:pPr algn="ctr"/>
                      <a:r>
                        <a:rPr lang="en-US" dirty="0"/>
                        <a:t>Knowledge retention</a:t>
                      </a:r>
                    </a:p>
                  </a:txBody>
                  <a:tcPr anchor="ctr"/>
                </a:tc>
                <a:tc>
                  <a:txBody>
                    <a:bodyPr/>
                    <a:lstStyle/>
                    <a:p>
                      <a:pPr algn="ctr"/>
                      <a:r>
                        <a:rPr lang="en-US" dirty="0"/>
                        <a:t>Percentage (%)</a:t>
                      </a:r>
                    </a:p>
                  </a:txBody>
                  <a:tcPr anchor="ctr"/>
                </a:tc>
                <a:tc>
                  <a:txBody>
                    <a:bodyPr/>
                    <a:lstStyle/>
                    <a:p>
                      <a:pPr algn="ctr"/>
                      <a:r>
                        <a:rPr lang="en-US" dirty="0"/>
                        <a:t>75</a:t>
                      </a:r>
                    </a:p>
                  </a:txBody>
                  <a:tcPr anchor="ctr"/>
                </a:tc>
                <a:tc>
                  <a:txBody>
                    <a:bodyPr/>
                    <a:lstStyle/>
                    <a:p>
                      <a:pPr algn="ctr"/>
                      <a:r>
                        <a:rPr lang="en-US" dirty="0"/>
                        <a:t>80</a:t>
                      </a:r>
                    </a:p>
                  </a:txBody>
                  <a:tcPr anchor="ctr"/>
                </a:tc>
                <a:extLst>
                  <a:ext uri="{0D108BD9-81ED-4DB2-BD59-A6C34878D82A}">
                    <a16:rowId xmlns:a16="http://schemas.microsoft.com/office/drawing/2014/main" val="85209771"/>
                  </a:ext>
                </a:extLst>
              </a:tr>
              <a:tr h="531843">
                <a:tc>
                  <a:txBody>
                    <a:bodyPr/>
                    <a:lstStyle/>
                    <a:p>
                      <a:pPr algn="ctr"/>
                      <a:r>
                        <a:rPr lang="en-US" dirty="0"/>
                        <a:t>Post-presentation surveys</a:t>
                      </a:r>
                    </a:p>
                  </a:txBody>
                  <a:tcPr anchor="ctr"/>
                </a:tc>
                <a:tc>
                  <a:txBody>
                    <a:bodyPr/>
                    <a:lstStyle/>
                    <a:p>
                      <a:pPr algn="ctr"/>
                      <a:r>
                        <a:rPr lang="en-US" dirty="0"/>
                        <a:t>Average rating</a:t>
                      </a:r>
                    </a:p>
                  </a:txBody>
                  <a:tcPr anchor="ctr"/>
                </a:tc>
                <a:tc>
                  <a:txBody>
                    <a:bodyPr/>
                    <a:lstStyle/>
                    <a:p>
                      <a:pPr algn="ctr"/>
                      <a:r>
                        <a:rPr lang="en-US" dirty="0"/>
                        <a:t>4.2</a:t>
                      </a:r>
                    </a:p>
                  </a:txBody>
                  <a:tcPr anchor="ctr"/>
                </a:tc>
                <a:tc>
                  <a:txBody>
                    <a:bodyPr/>
                    <a:lstStyle/>
                    <a:p>
                      <a:pPr algn="ctr"/>
                      <a:r>
                        <a:rPr lang="en-US" dirty="0"/>
                        <a:t>4.5</a:t>
                      </a:r>
                    </a:p>
                  </a:txBody>
                  <a:tcPr anchor="ctr"/>
                </a:tc>
                <a:extLst>
                  <a:ext uri="{0D108BD9-81ED-4DB2-BD59-A6C34878D82A}">
                    <a16:rowId xmlns:a16="http://schemas.microsoft.com/office/drawing/2014/main" val="4061031278"/>
                  </a:ext>
                </a:extLst>
              </a:tr>
              <a:tr h="531843">
                <a:tc>
                  <a:txBody>
                    <a:bodyPr/>
                    <a:lstStyle/>
                    <a:p>
                      <a:pPr algn="ctr"/>
                      <a:r>
                        <a:rPr lang="en-US" dirty="0"/>
                        <a:t>Referral rate</a:t>
                      </a:r>
                    </a:p>
                  </a:txBody>
                  <a:tcPr anchor="ctr"/>
                </a:tc>
                <a:tc>
                  <a:txBody>
                    <a:bodyPr/>
                    <a:lstStyle/>
                    <a:p>
                      <a:pPr algn="ctr"/>
                      <a:r>
                        <a:rPr lang="en-US" dirty="0"/>
                        <a:t>Percentage (%)</a:t>
                      </a:r>
                    </a:p>
                  </a:txBody>
                  <a:tcPr anchor="ctr"/>
                </a:tc>
                <a:tc>
                  <a:txBody>
                    <a:bodyPr/>
                    <a:lstStyle/>
                    <a:p>
                      <a:pPr algn="ctr"/>
                      <a:r>
                        <a:rPr lang="en-US" dirty="0"/>
                        <a:t>10</a:t>
                      </a:r>
                    </a:p>
                  </a:txBody>
                  <a:tcPr anchor="ctr"/>
                </a:tc>
                <a:tc>
                  <a:txBody>
                    <a:bodyPr/>
                    <a:lstStyle/>
                    <a:p>
                      <a:pPr algn="ctr"/>
                      <a:r>
                        <a:rPr lang="en-US" dirty="0"/>
                        <a:t>12</a:t>
                      </a:r>
                    </a:p>
                  </a:txBody>
                  <a:tcPr anchor="ctr"/>
                </a:tc>
                <a:extLst>
                  <a:ext uri="{0D108BD9-81ED-4DB2-BD59-A6C34878D82A}">
                    <a16:rowId xmlns:a16="http://schemas.microsoft.com/office/drawing/2014/main" val="3591840781"/>
                  </a:ext>
                </a:extLst>
              </a:tr>
              <a:tr h="710249">
                <a:tc>
                  <a:txBody>
                    <a:bodyPr/>
                    <a:lstStyle/>
                    <a:p>
                      <a:pPr algn="ctr"/>
                      <a:r>
                        <a:rPr lang="en-US" dirty="0"/>
                        <a:t>Collaboration opportunities</a:t>
                      </a:r>
                    </a:p>
                  </a:txBody>
                  <a:tcPr anchor="ctr"/>
                </a:tc>
                <a:tc>
                  <a:txBody>
                    <a:bodyPr/>
                    <a:lstStyle/>
                    <a:p>
                      <a:pPr algn="ctr"/>
                      <a:r>
                        <a:rPr lang="en-US" dirty="0"/>
                        <a:t># of opportunities</a:t>
                      </a:r>
                    </a:p>
                  </a:txBody>
                  <a:tcPr anchor="ctr"/>
                </a:tc>
                <a:tc>
                  <a:txBody>
                    <a:bodyPr/>
                    <a:lstStyle/>
                    <a:p>
                      <a:pPr algn="ctr"/>
                      <a:r>
                        <a:rPr lang="en-US" dirty="0"/>
                        <a:t>8</a:t>
                      </a:r>
                    </a:p>
                  </a:txBody>
                  <a:tcPr anchor="ctr"/>
                </a:tc>
                <a:tc>
                  <a:txBody>
                    <a:bodyPr/>
                    <a:lstStyle/>
                    <a:p>
                      <a:pPr algn="ctr"/>
                      <a:r>
                        <a:rPr lang="en-US" dirty="0"/>
                        <a:t>10</a:t>
                      </a:r>
                    </a:p>
                  </a:txBody>
                  <a:tcPr anchor="ctr"/>
                </a:tc>
                <a:extLst>
                  <a:ext uri="{0D108BD9-81ED-4DB2-BD59-A6C34878D82A}">
                    <a16:rowId xmlns:a16="http://schemas.microsoft.com/office/drawing/2014/main" val="335389741"/>
                  </a:ext>
                </a:extLst>
              </a:tr>
            </a:tbl>
          </a:graphicData>
        </a:graphic>
      </p:graphicFrame>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39</a:t>
            </a:fld>
            <a:endParaRPr lang="en-US" dirty="0"/>
          </a:p>
        </p:txBody>
      </p:sp>
    </p:spTree>
    <p:extLst>
      <p:ext uri="{BB962C8B-B14F-4D97-AF65-F5344CB8AC3E}">
        <p14:creationId xmlns:p14="http://schemas.microsoft.com/office/powerpoint/2010/main" val="2791821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48ADB-0581-D8DC-214D-A9567EA546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F55C0-8734-EF07-A5E4-70A74BF4D1EB}"/>
              </a:ext>
            </a:extLst>
          </p:cNvPr>
          <p:cNvSpPr>
            <a:spLocks noGrp="1"/>
          </p:cNvSpPr>
          <p:nvPr>
            <p:ph type="ctrTitle"/>
          </p:nvPr>
        </p:nvSpPr>
        <p:spPr/>
        <p:txBody>
          <a:bodyPr/>
          <a:lstStyle/>
          <a:p>
            <a:r>
              <a:rPr lang="en-US" dirty="0"/>
              <a:t>Our Story</a:t>
            </a:r>
          </a:p>
        </p:txBody>
      </p:sp>
    </p:spTree>
    <p:extLst>
      <p:ext uri="{BB962C8B-B14F-4D97-AF65-F5344CB8AC3E}">
        <p14:creationId xmlns:p14="http://schemas.microsoft.com/office/powerpoint/2010/main" val="282445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3556262" y="340726"/>
            <a:ext cx="5884027" cy="386556"/>
          </a:xfrm>
        </p:spPr>
        <p:txBody>
          <a:bodyPr>
            <a:normAutofit fontScale="90000"/>
          </a:bodyPr>
          <a:lstStyle/>
          <a:p>
            <a:r>
              <a:rPr lang="en-US" dirty="0"/>
              <a:t>Andrew’s journey</a:t>
            </a:r>
          </a:p>
        </p:txBody>
      </p:sp>
      <p:pic>
        <p:nvPicPr>
          <p:cNvPr id="47" name="Picture Placeholder 46">
            <a:extLst>
              <a:ext uri="{FF2B5EF4-FFF2-40B4-BE49-F238E27FC236}">
                <a16:creationId xmlns:a16="http://schemas.microsoft.com/office/drawing/2014/main" id="{F55BC7A4-EE4B-7EFC-C325-408D66C3CBA7}"/>
              </a:ext>
            </a:extLst>
          </p:cNvPr>
          <p:cNvPicPr>
            <a:picLocks noGrp="1" noChangeAspect="1"/>
          </p:cNvPicPr>
          <p:nvPr>
            <p:ph type="pic" sz="quarter" idx="13"/>
          </p:nvPr>
        </p:nvPicPr>
        <p:blipFill>
          <a:blip r:embed="rId4"/>
          <a:srcRect l="13336" t="-108" b="18566"/>
          <a:stretch>
            <a:fillRect/>
          </a:stretch>
        </p:blipFill>
        <p:spPr>
          <a:xfrm>
            <a:off x="-28230" y="-9144"/>
            <a:ext cx="5481955" cy="6876288"/>
          </a:xfrm>
        </p:spPr>
      </p:pic>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343331" y="816523"/>
            <a:ext cx="6574970" cy="5391530"/>
          </a:xfrm>
        </p:spPr>
        <p:txBody>
          <a:bodyPr vert="horz" lIns="91440" tIns="0" rIns="91440" bIns="45720" rtlCol="0" anchor="t">
            <a:noAutofit/>
          </a:bodyPr>
          <a:lstStyle/>
          <a:p>
            <a:r>
              <a:rPr lang="en-US" sz="1200" i="1" dirty="0"/>
              <a:t>When Radiant Compass transforms the care journey for patients and families — when it brings clarity to the confused, hope to the afraid, and light to those lost in the shadows of rare disease — remember where it came from. Remember this story.</a:t>
            </a:r>
          </a:p>
          <a:p>
            <a:r>
              <a:rPr lang="en-US" sz="1200" i="1" dirty="0"/>
              <a:t>When my dad was diagnosed with a rare abdominal cancer, he did what so many patients are forced to do: he grieved… then he got to work. With quiet strength and fierce resolve, he dove headfirst into research, treatments, second opinions, diet, movement, sleep — anything to give himself the best shot. And he will win.</a:t>
            </a:r>
          </a:p>
          <a:p>
            <a:r>
              <a:rPr lang="en-US" sz="1200" i="1" dirty="0"/>
              <a:t>Our family rallied behind him. We built spreadsheets and folders, tracked notes and test results, pieced together a care plan from a thousand fragments. But something was missing — not in our love, but in the system meant to support us.</a:t>
            </a:r>
          </a:p>
          <a:p>
            <a:r>
              <a:rPr lang="en-US" sz="1200" i="1" dirty="0"/>
              <a:t>Not even two weeks after his diagnosis, my dad saw what countless others face: a lack of guidance, of structure, of emotional and logistical support for people navigating rare and overwhelming illnesses. And so, even while fighting for his own life, he did what visionaries do.</a:t>
            </a:r>
          </a:p>
          <a:p>
            <a:r>
              <a:rPr lang="en-US" sz="1200" i="1" dirty="0"/>
              <a:t>Radiant Compass was born.</a:t>
            </a:r>
          </a:p>
          <a:p>
            <a:r>
              <a:rPr lang="en-US" sz="1200" i="1" dirty="0"/>
              <a:t>Radiant Compass isn’t just an app. It isn’t just a platform. It’s a lifeline. A hand to hold when the ground disappears beneath you. A guide when the path is dark and uncertain. It’s the belief that no one should walk through this alone.</a:t>
            </a:r>
          </a:p>
          <a:p>
            <a:r>
              <a:rPr lang="en-US" sz="1200" i="1" dirty="0"/>
              <a:t>It’s a promise — to patients, to caregivers, to families — that someone sees you, hears you, and stands with you.</a:t>
            </a:r>
          </a:p>
          <a:p>
            <a:r>
              <a:rPr lang="en-US" sz="1200" i="1" dirty="0"/>
              <a:t>Radiant Compass is love made actionable. It is a system built from personal pain, transformed into collective strength. It’s not just here to help people survive rare disease. It’s here to help them live through it — with dignity, direction, and hope.</a:t>
            </a:r>
          </a:p>
          <a:p>
            <a:r>
              <a:rPr lang="en-US" sz="1200" i="1" dirty="0"/>
              <a:t>My dad’s journey will be hard, but he will not walk it alone. And now, no one else has to </a:t>
            </a:r>
            <a:r>
              <a:rPr lang="en-US" sz="1200" i="1"/>
              <a:t>either</a:t>
            </a:r>
            <a:r>
              <a:rPr lang="en-US" sz="1200" i="1" dirty="0"/>
              <a:t>.</a:t>
            </a:r>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86162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28F3C-04A1-004C-240B-AE9C6FCB5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74DF9-88B1-6FCB-5619-5A24311CD4D0}"/>
              </a:ext>
            </a:extLst>
          </p:cNvPr>
          <p:cNvSpPr>
            <a:spLocks noGrp="1"/>
          </p:cNvSpPr>
          <p:nvPr>
            <p:ph type="title"/>
          </p:nvPr>
        </p:nvSpPr>
        <p:spPr>
          <a:xfrm>
            <a:off x="719234" y="357625"/>
            <a:ext cx="8420100" cy="527241"/>
          </a:xfrm>
        </p:spPr>
        <p:txBody>
          <a:bodyPr/>
          <a:lstStyle/>
          <a:p>
            <a:r>
              <a:rPr lang="en-US" b="1" dirty="0"/>
              <a:t>From Personal Crisis to Global Solution</a:t>
            </a:r>
            <a:r>
              <a:rPr lang="en-US" dirty="0"/>
              <a:t> </a:t>
            </a:r>
          </a:p>
        </p:txBody>
      </p:sp>
      <p:sp>
        <p:nvSpPr>
          <p:cNvPr id="8" name="Slide Number Placeholder 7">
            <a:extLst>
              <a:ext uri="{FF2B5EF4-FFF2-40B4-BE49-F238E27FC236}">
                <a16:creationId xmlns:a16="http://schemas.microsoft.com/office/drawing/2014/main" id="{F7079615-0341-EBF6-2FFC-25A30C106CE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6</a:t>
            </a:fld>
            <a:endParaRPr lang="en-US" dirty="0"/>
          </a:p>
        </p:txBody>
      </p:sp>
      <p:sp>
        <p:nvSpPr>
          <p:cNvPr id="14" name="TextBox 13">
            <a:extLst>
              <a:ext uri="{FF2B5EF4-FFF2-40B4-BE49-F238E27FC236}">
                <a16:creationId xmlns:a16="http://schemas.microsoft.com/office/drawing/2014/main" id="{AB1C9643-F7EF-8024-61D3-7AEEC7478F1B}"/>
              </a:ext>
            </a:extLst>
          </p:cNvPr>
          <p:cNvSpPr txBox="1"/>
          <p:nvPr/>
        </p:nvSpPr>
        <p:spPr>
          <a:xfrm>
            <a:off x="719234" y="836678"/>
            <a:ext cx="7308980" cy="425950"/>
          </a:xfrm>
          <a:prstGeom prst="rect">
            <a:avLst/>
          </a:prstGeom>
          <a:noFill/>
        </p:spPr>
        <p:txBody>
          <a:bodyPr wrap="square">
            <a:spAutoFit/>
          </a:bodyPr>
          <a:lstStyle/>
          <a:p>
            <a:pPr marL="0" marR="0">
              <a:lnSpc>
                <a:spcPct val="115000"/>
              </a:lnSpc>
              <a:spcAft>
                <a:spcPts val="800"/>
              </a:spcAft>
              <a:buNone/>
            </a:pPr>
            <a:r>
              <a:rPr lang="en-US" sz="2000" b="1" kern="0" dirty="0">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cs typeface="Arial" panose="020B0604020202020204" pitchFamily="34" charset="0"/>
              </a:rPr>
              <a:t>The Problem That Changed Everything</a:t>
            </a:r>
            <a:endParaRPr lang="en-US" kern="100" dirty="0">
              <a:gradFill>
                <a:gsLst>
                  <a:gs pos="0">
                    <a:srgbClr val="EE7723"/>
                  </a:gs>
                  <a:gs pos="100000">
                    <a:srgbClr val="F4B824"/>
                  </a:gs>
                </a:gsLst>
                <a:lin ang="5400000" scaled="1"/>
              </a:gradFill>
              <a:effectLst/>
              <a:latin typeface="Aptos" panose="020B0004020202020204" pitchFamily="34" charset="0"/>
              <a:ea typeface="DengXian" panose="02010600030101010101" pitchFamily="2" charset="-122"/>
              <a:cs typeface="Arial" panose="020B0604020202020204" pitchFamily="34" charset="0"/>
            </a:endParaRPr>
          </a:p>
        </p:txBody>
      </p:sp>
      <p:sp>
        <p:nvSpPr>
          <p:cNvPr id="16" name="TextBox 15">
            <a:extLst>
              <a:ext uri="{FF2B5EF4-FFF2-40B4-BE49-F238E27FC236}">
                <a16:creationId xmlns:a16="http://schemas.microsoft.com/office/drawing/2014/main" id="{6D3C4240-A1F8-6D99-1ECD-7CC8A2E4F76B}"/>
              </a:ext>
            </a:extLst>
          </p:cNvPr>
          <p:cNvSpPr txBox="1"/>
          <p:nvPr/>
        </p:nvSpPr>
        <p:spPr>
          <a:xfrm>
            <a:off x="2725476" y="3255597"/>
            <a:ext cx="6741047" cy="1769395"/>
          </a:xfrm>
          <a:prstGeom prst="rect">
            <a:avLst/>
          </a:prstGeom>
          <a:noFill/>
        </p:spPr>
        <p:txBody>
          <a:bodyPr wrap="square">
            <a:spAutoFit/>
          </a:bodyPr>
          <a:lstStyle/>
          <a:p>
            <a:pPr marL="0" marR="0" algn="ctr">
              <a:lnSpc>
                <a:spcPct val="115000"/>
              </a:lnSpc>
              <a:spcAft>
                <a:spcPts val="800"/>
              </a:spcAft>
              <a:buNone/>
            </a:pPr>
            <a:r>
              <a:rPr lang="en-US" sz="1800" i="1" kern="0" dirty="0">
                <a:effectLst/>
                <a:latin typeface="Segoe UI" panose="020B0502040204020203" pitchFamily="34" charset="0"/>
                <a:ea typeface="Times New Roman" panose="02020603050405020304" pitchFamily="18" charset="0"/>
                <a:cs typeface="Arial" panose="020B0604020202020204" pitchFamily="34" charset="0"/>
              </a:rPr>
              <a:t>"From the first time a patient has an inclination there is 'something wrong,' they are forced into an information deficit loop. Without GPT, I'd be lost; without </a:t>
            </a:r>
            <a:r>
              <a:rPr lang="en-US" sz="1800" i="1" kern="0" dirty="0" err="1">
                <a:effectLst/>
                <a:latin typeface="Segoe UI" panose="020B0502040204020203" pitchFamily="34" charset="0"/>
                <a:ea typeface="Times New Roman" panose="02020603050405020304" pitchFamily="18" charset="0"/>
                <a:cs typeface="Arial" panose="020B0604020202020204" pitchFamily="34" charset="0"/>
              </a:rPr>
              <a:t>RadiantCompass</a:t>
            </a:r>
            <a:r>
              <a:rPr lang="en-US" sz="1800" i="1" kern="0" dirty="0">
                <a:effectLst/>
                <a:latin typeface="Segoe UI" panose="020B0502040204020203" pitchFamily="34" charset="0"/>
                <a:ea typeface="Times New Roman" panose="02020603050405020304" pitchFamily="18" charset="0"/>
                <a:cs typeface="Arial" panose="020B0604020202020204" pitchFamily="34" charset="0"/>
              </a:rPr>
              <a:t>, millions still will be."</a:t>
            </a:r>
            <a:endParaRPr lang="en-US" sz="2400" kern="100" dirty="0">
              <a:effectLst/>
              <a:latin typeface="Aptos" panose="020B0004020202020204" pitchFamily="34" charset="0"/>
              <a:ea typeface="DengXian" panose="02010600030101010101" pitchFamily="2" charset="-122"/>
              <a:cs typeface="Arial" panose="020B0604020202020204" pitchFamily="34" charset="0"/>
            </a:endParaRPr>
          </a:p>
          <a:p>
            <a:pPr marL="0" marR="0" algn="ctr">
              <a:lnSpc>
                <a:spcPct val="115000"/>
              </a:lnSpc>
              <a:spcAft>
                <a:spcPts val="800"/>
              </a:spcAft>
              <a:buNone/>
            </a:pPr>
            <a:r>
              <a:rPr lang="en-US" sz="1800" kern="0" dirty="0">
                <a:effectLst/>
                <a:latin typeface="Segoe UI" panose="020B0502040204020203" pitchFamily="34" charset="0"/>
                <a:ea typeface="Times New Roman" panose="02020603050405020304" pitchFamily="18" charset="0"/>
                <a:cs typeface="Arial" panose="020B0604020202020204" pitchFamily="34" charset="0"/>
              </a:rPr>
              <a:t>— Andrew Fegley, Patient Co-Founder</a:t>
            </a:r>
            <a:endParaRPr lang="en-US" sz="2400" kern="100" dirty="0">
              <a:effectLst/>
              <a:latin typeface="Aptos" panose="020B0004020202020204" pitchFamily="34" charset="0"/>
              <a:ea typeface="DengXian" panose="02010600030101010101" pitchFamily="2" charset="-122"/>
              <a:cs typeface="Arial" panose="020B0604020202020204" pitchFamily="34" charset="0"/>
            </a:endParaRPr>
          </a:p>
        </p:txBody>
      </p:sp>
      <p:sp>
        <p:nvSpPr>
          <p:cNvPr id="18" name="TextBox 17">
            <a:extLst>
              <a:ext uri="{FF2B5EF4-FFF2-40B4-BE49-F238E27FC236}">
                <a16:creationId xmlns:a16="http://schemas.microsoft.com/office/drawing/2014/main" id="{EC6DA17E-30C4-E69D-24E9-73CE9B3AFDE4}"/>
              </a:ext>
            </a:extLst>
          </p:cNvPr>
          <p:cNvSpPr txBox="1"/>
          <p:nvPr/>
        </p:nvSpPr>
        <p:spPr>
          <a:xfrm>
            <a:off x="2324883" y="1817337"/>
            <a:ext cx="7542234" cy="1029705"/>
          </a:xfrm>
          <a:prstGeom prst="rect">
            <a:avLst/>
          </a:prstGeom>
          <a:noFill/>
        </p:spPr>
        <p:txBody>
          <a:bodyPr wrap="square">
            <a:spAutoFit/>
          </a:bodyPr>
          <a:lstStyle/>
          <a:p>
            <a:pPr marL="0" marR="0" algn="ctr">
              <a:lnSpc>
                <a:spcPct val="115000"/>
              </a:lnSpc>
              <a:spcAft>
                <a:spcPts val="800"/>
              </a:spcAft>
              <a:buNone/>
            </a:pPr>
            <a:r>
              <a:rPr lang="en-US" sz="1800" b="1" kern="0" dirty="0">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cs typeface="Arial" panose="020B0604020202020204" pitchFamily="34" charset="0"/>
              </a:rPr>
              <a:t>400,000 U.S. patients receive a rare cancer diagnosis each year.</a:t>
            </a:r>
            <a:r>
              <a:rPr lang="en-US" sz="1800" kern="0" dirty="0">
                <a:gradFill>
                  <a:gsLst>
                    <a:gs pos="0">
                      <a:srgbClr val="EE7723"/>
                    </a:gs>
                    <a:gs pos="100000">
                      <a:srgbClr val="F4B824"/>
                    </a:gs>
                  </a:gsLst>
                  <a:lin ang="5400000" scaled="1"/>
                </a:gradFill>
                <a:effectLst/>
                <a:latin typeface="Segoe UI" panose="020B0502040204020203" pitchFamily="34" charset="0"/>
                <a:ea typeface="Times New Roman" panose="02020603050405020304" pitchFamily="18" charset="0"/>
                <a:cs typeface="Arial" panose="020B0604020202020204" pitchFamily="34" charset="0"/>
              </a:rPr>
              <a:t> </a:t>
            </a:r>
            <a:r>
              <a:rPr lang="en-US" sz="1800" kern="0" dirty="0">
                <a:effectLst/>
                <a:latin typeface="Segoe UI" panose="020B0502040204020203" pitchFamily="34" charset="0"/>
                <a:ea typeface="Times New Roman" panose="02020603050405020304" pitchFamily="18" charset="0"/>
                <a:cs typeface="Arial" panose="020B0604020202020204" pitchFamily="34" charset="0"/>
              </a:rPr>
              <a:t>Each one faces the same devastating reality Andrew Fegley encountered when diagnosed with epithelioid mesothelioma:</a:t>
            </a:r>
            <a:endParaRPr lang="en-US" sz="2400" kern="100" dirty="0">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174269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35C7-EE4C-053A-2AE2-5D9B842B078D}"/>
              </a:ext>
            </a:extLst>
          </p:cNvPr>
          <p:cNvSpPr>
            <a:spLocks noGrp="1"/>
          </p:cNvSpPr>
          <p:nvPr>
            <p:ph type="title"/>
          </p:nvPr>
        </p:nvSpPr>
        <p:spPr>
          <a:xfrm>
            <a:off x="662866" y="989557"/>
            <a:ext cx="6520811" cy="803446"/>
          </a:xfrm>
        </p:spPr>
        <p:txBody>
          <a:bodyPr>
            <a:normAutofit fontScale="90000"/>
          </a:bodyPr>
          <a:lstStyle/>
          <a:p>
            <a:r>
              <a:rPr lang="en-US" b="1" dirty="0"/>
              <a:t>Five Critical Gaps Every Rare Disease Patient Faces</a:t>
            </a:r>
            <a:endParaRPr lang="en-US" dirty="0"/>
          </a:p>
        </p:txBody>
      </p:sp>
      <p:sp>
        <p:nvSpPr>
          <p:cNvPr id="4" name="TextBox 3">
            <a:extLst>
              <a:ext uri="{FF2B5EF4-FFF2-40B4-BE49-F238E27FC236}">
                <a16:creationId xmlns:a16="http://schemas.microsoft.com/office/drawing/2014/main" id="{85C13536-6BCE-288A-C948-C8F188BEF00E}"/>
              </a:ext>
            </a:extLst>
          </p:cNvPr>
          <p:cNvSpPr txBox="1"/>
          <p:nvPr/>
        </p:nvSpPr>
        <p:spPr>
          <a:xfrm>
            <a:off x="856208" y="2406806"/>
            <a:ext cx="2055838" cy="3139321"/>
          </a:xfrm>
          <a:prstGeom prst="rect">
            <a:avLst/>
          </a:prstGeom>
          <a:noFill/>
        </p:spPr>
        <p:txBody>
          <a:bodyPr wrap="square">
            <a:spAutoFit/>
          </a:bodyPr>
          <a:lstStyle/>
          <a:p>
            <a:pPr lvl="0"/>
            <a:r>
              <a:rPr lang="en-US" b="1" dirty="0">
                <a:gradFill>
                  <a:gsLst>
                    <a:gs pos="0">
                      <a:srgbClr val="EE7723"/>
                    </a:gs>
                    <a:gs pos="100000">
                      <a:srgbClr val="F4B824"/>
                    </a:gs>
                  </a:gsLst>
                  <a:lin ang="5400000" scaled="1"/>
                </a:gradFill>
              </a:rPr>
              <a:t>1. "Where do I even go?"</a:t>
            </a:r>
            <a:r>
              <a:rPr lang="en-US" dirty="0">
                <a:gradFill>
                  <a:gsLst>
                    <a:gs pos="0">
                      <a:srgbClr val="EE7723"/>
                    </a:gs>
                    <a:gs pos="100000">
                      <a:srgbClr val="F4B824"/>
                    </a:gs>
                  </a:gsLst>
                  <a:lin ang="5400000" scaled="1"/>
                </a:gradFill>
              </a:rPr>
              <a:t> </a:t>
            </a:r>
          </a:p>
          <a:p>
            <a:pPr lvl="0"/>
            <a:r>
              <a:rPr lang="en-US" dirty="0"/>
              <a:t> </a:t>
            </a:r>
          </a:p>
          <a:p>
            <a:pPr lvl="0"/>
            <a:r>
              <a:rPr lang="en-US" i="1" dirty="0"/>
              <a:t>Patients cold-call multiple "centers of excellence," juggling separate portals at Penn, MSK, MD Anderson, and more</a:t>
            </a:r>
          </a:p>
        </p:txBody>
      </p:sp>
      <p:sp>
        <p:nvSpPr>
          <p:cNvPr id="6" name="TextBox 5">
            <a:extLst>
              <a:ext uri="{FF2B5EF4-FFF2-40B4-BE49-F238E27FC236}">
                <a16:creationId xmlns:a16="http://schemas.microsoft.com/office/drawing/2014/main" id="{E7668796-34A6-122C-8BB9-DE01F7993857}"/>
              </a:ext>
            </a:extLst>
          </p:cNvPr>
          <p:cNvSpPr txBox="1"/>
          <p:nvPr/>
        </p:nvSpPr>
        <p:spPr>
          <a:xfrm>
            <a:off x="2861937" y="2406806"/>
            <a:ext cx="2055838" cy="2031325"/>
          </a:xfrm>
          <a:prstGeom prst="rect">
            <a:avLst/>
          </a:prstGeom>
          <a:noFill/>
        </p:spPr>
        <p:txBody>
          <a:bodyPr wrap="square">
            <a:spAutoFit/>
          </a:bodyPr>
          <a:lstStyle/>
          <a:p>
            <a:pPr lvl="0"/>
            <a:r>
              <a:rPr lang="en-US" b="1" dirty="0">
                <a:gradFill>
                  <a:gsLst>
                    <a:gs pos="0">
                      <a:srgbClr val="EE7723"/>
                    </a:gs>
                    <a:gs pos="100000">
                      <a:srgbClr val="F4B824"/>
                    </a:gs>
                  </a:gsLst>
                  <a:lin ang="5400000" scaled="1"/>
                </a:gradFill>
              </a:rPr>
              <a:t>2. Insurance roadblocks</a:t>
            </a:r>
          </a:p>
          <a:p>
            <a:pPr lvl="0"/>
            <a:endParaRPr lang="en-US" b="1" dirty="0">
              <a:gradFill>
                <a:gsLst>
                  <a:gs pos="0">
                    <a:srgbClr val="EE7723"/>
                  </a:gs>
                  <a:gs pos="100000">
                    <a:srgbClr val="F4B824"/>
                  </a:gs>
                </a:gsLst>
                <a:lin ang="5400000" scaled="1"/>
              </a:gradFill>
            </a:endParaRPr>
          </a:p>
          <a:p>
            <a:pPr lvl="0"/>
            <a:r>
              <a:rPr lang="en-US" i="1" dirty="0"/>
              <a:t>70% of rare disease families report financial toxicity within 12 months</a:t>
            </a:r>
          </a:p>
        </p:txBody>
      </p:sp>
      <p:sp>
        <p:nvSpPr>
          <p:cNvPr id="8" name="TextBox 7">
            <a:extLst>
              <a:ext uri="{FF2B5EF4-FFF2-40B4-BE49-F238E27FC236}">
                <a16:creationId xmlns:a16="http://schemas.microsoft.com/office/drawing/2014/main" id="{778C235B-4138-03A7-BA43-3609CF7C0F6C}"/>
              </a:ext>
            </a:extLst>
          </p:cNvPr>
          <p:cNvSpPr txBox="1"/>
          <p:nvPr/>
        </p:nvSpPr>
        <p:spPr>
          <a:xfrm>
            <a:off x="4867666" y="2406806"/>
            <a:ext cx="2055838" cy="2585323"/>
          </a:xfrm>
          <a:prstGeom prst="rect">
            <a:avLst/>
          </a:prstGeom>
          <a:noFill/>
        </p:spPr>
        <p:txBody>
          <a:bodyPr wrap="square">
            <a:spAutoFit/>
          </a:bodyPr>
          <a:lstStyle/>
          <a:p>
            <a:pPr lvl="0"/>
            <a:r>
              <a:rPr lang="en-US" b="1" dirty="0">
                <a:gradFill>
                  <a:gsLst>
                    <a:gs pos="0">
                      <a:srgbClr val="EE7723"/>
                    </a:gs>
                    <a:gs pos="100000">
                      <a:srgbClr val="F4B824"/>
                    </a:gs>
                  </a:gsLst>
                  <a:lin ang="5400000" scaled="1"/>
                </a:gradFill>
              </a:rPr>
              <a:t>3. Medical jargon chaos</a:t>
            </a:r>
            <a:r>
              <a:rPr lang="en-US" dirty="0">
                <a:gradFill>
                  <a:gsLst>
                    <a:gs pos="0">
                      <a:srgbClr val="EE7723"/>
                    </a:gs>
                    <a:gs pos="100000">
                      <a:srgbClr val="F4B824"/>
                    </a:gs>
                  </a:gsLst>
                  <a:lin ang="5400000" scaled="1"/>
                </a:gradFill>
              </a:rPr>
              <a:t> </a:t>
            </a:r>
            <a:r>
              <a:rPr lang="en-US" dirty="0"/>
              <a:t> </a:t>
            </a:r>
          </a:p>
          <a:p>
            <a:pPr lvl="0"/>
            <a:endParaRPr lang="en-US" dirty="0"/>
          </a:p>
          <a:p>
            <a:pPr lvl="0"/>
            <a:r>
              <a:rPr lang="en-US" i="1" dirty="0"/>
              <a:t>Pathology reports arrive in "12th-grade medicalese" that 9 out of 10 patients can't understand</a:t>
            </a:r>
          </a:p>
        </p:txBody>
      </p:sp>
      <p:sp>
        <p:nvSpPr>
          <p:cNvPr id="11" name="TextBox 10">
            <a:extLst>
              <a:ext uri="{FF2B5EF4-FFF2-40B4-BE49-F238E27FC236}">
                <a16:creationId xmlns:a16="http://schemas.microsoft.com/office/drawing/2014/main" id="{F16B4799-855F-0294-A2A1-80281D03619F}"/>
              </a:ext>
            </a:extLst>
          </p:cNvPr>
          <p:cNvSpPr txBox="1"/>
          <p:nvPr/>
        </p:nvSpPr>
        <p:spPr>
          <a:xfrm>
            <a:off x="8879123" y="2406806"/>
            <a:ext cx="2055838" cy="2862322"/>
          </a:xfrm>
          <a:prstGeom prst="rect">
            <a:avLst/>
          </a:prstGeom>
          <a:noFill/>
        </p:spPr>
        <p:txBody>
          <a:bodyPr wrap="square">
            <a:spAutoFit/>
          </a:bodyPr>
          <a:lstStyle/>
          <a:p>
            <a:pPr lvl="0"/>
            <a:r>
              <a:rPr lang="en-US" b="1" dirty="0">
                <a:gradFill>
                  <a:gsLst>
                    <a:gs pos="0">
                      <a:srgbClr val="EE7723"/>
                    </a:gs>
                    <a:gs pos="100000">
                      <a:srgbClr val="F4B824"/>
                    </a:gs>
                  </a:gsLst>
                  <a:lin ang="5400000" scaled="1"/>
                </a:gradFill>
              </a:rPr>
              <a:t>5. Fragmented emotional support</a:t>
            </a:r>
          </a:p>
          <a:p>
            <a:pPr lvl="0"/>
            <a:endParaRPr lang="en-US" b="1" dirty="0">
              <a:gradFill>
                <a:gsLst>
                  <a:gs pos="0">
                    <a:srgbClr val="EE7723"/>
                  </a:gs>
                  <a:gs pos="100000">
                    <a:srgbClr val="F4B824"/>
                  </a:gs>
                </a:gsLst>
                <a:lin ang="5400000" scaled="1"/>
              </a:gradFill>
            </a:endParaRPr>
          </a:p>
          <a:p>
            <a:pPr lvl="0"/>
            <a:r>
              <a:rPr lang="en-US" i="1" dirty="0"/>
              <a:t>Prayer, meditation, and mental health exist in separate apps, disconnected from medical care</a:t>
            </a:r>
          </a:p>
        </p:txBody>
      </p:sp>
      <p:sp>
        <p:nvSpPr>
          <p:cNvPr id="13" name="TextBox 12">
            <a:extLst>
              <a:ext uri="{FF2B5EF4-FFF2-40B4-BE49-F238E27FC236}">
                <a16:creationId xmlns:a16="http://schemas.microsoft.com/office/drawing/2014/main" id="{AD46EC93-AF28-4DE6-2335-B7616EF3CD71}"/>
              </a:ext>
            </a:extLst>
          </p:cNvPr>
          <p:cNvSpPr txBox="1"/>
          <p:nvPr/>
        </p:nvSpPr>
        <p:spPr>
          <a:xfrm>
            <a:off x="6873395" y="2406806"/>
            <a:ext cx="2055838" cy="2585323"/>
          </a:xfrm>
          <a:prstGeom prst="rect">
            <a:avLst/>
          </a:prstGeom>
          <a:noFill/>
        </p:spPr>
        <p:txBody>
          <a:bodyPr wrap="square">
            <a:spAutoFit/>
          </a:bodyPr>
          <a:lstStyle/>
          <a:p>
            <a:pPr lvl="0"/>
            <a:r>
              <a:rPr lang="en-US" b="1" dirty="0">
                <a:gradFill>
                  <a:gsLst>
                    <a:gs pos="0">
                      <a:srgbClr val="EE7723"/>
                    </a:gs>
                    <a:gs pos="100000">
                      <a:srgbClr val="F4B824"/>
                    </a:gs>
                  </a:gsLst>
                  <a:lin ang="5400000" scaled="1"/>
                </a:gradFill>
              </a:rPr>
              <a:t>4. Lost data, lost hope</a:t>
            </a:r>
          </a:p>
          <a:p>
            <a:pPr lvl="0"/>
            <a:endParaRPr lang="en-US" b="1" dirty="0">
              <a:gradFill>
                <a:gsLst>
                  <a:gs pos="0">
                    <a:srgbClr val="EE7723"/>
                  </a:gs>
                  <a:gs pos="100000">
                    <a:srgbClr val="F4B824"/>
                  </a:gs>
                </a:gsLst>
                <a:lin ang="5400000" scaled="1"/>
              </a:gradFill>
            </a:endParaRPr>
          </a:p>
          <a:p>
            <a:pPr lvl="0"/>
            <a:r>
              <a:rPr lang="en-US" i="1" dirty="0"/>
              <a:t>Valuable patient experiences sit in siloed portals, unable to help accelerate cures for others</a:t>
            </a:r>
          </a:p>
        </p:txBody>
      </p:sp>
    </p:spTree>
    <p:extLst>
      <p:ext uri="{BB962C8B-B14F-4D97-AF65-F5344CB8AC3E}">
        <p14:creationId xmlns:p14="http://schemas.microsoft.com/office/powerpoint/2010/main" val="3227827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5D013-9B7B-2B02-F442-1BE91AAE5A02}"/>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C3DE64D-4DAE-E7E4-08D4-B81855DD9ECF}"/>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8</a:t>
            </a:fld>
            <a:endParaRPr lang="en-US" dirty="0"/>
          </a:p>
        </p:txBody>
      </p:sp>
      <p:sp>
        <p:nvSpPr>
          <p:cNvPr id="18" name="TextBox 17">
            <a:extLst>
              <a:ext uri="{FF2B5EF4-FFF2-40B4-BE49-F238E27FC236}">
                <a16:creationId xmlns:a16="http://schemas.microsoft.com/office/drawing/2014/main" id="{EF2E95AD-79E8-D460-78B4-250168757202}"/>
              </a:ext>
            </a:extLst>
          </p:cNvPr>
          <p:cNvSpPr txBox="1"/>
          <p:nvPr/>
        </p:nvSpPr>
        <p:spPr>
          <a:xfrm>
            <a:off x="1927552" y="1817337"/>
            <a:ext cx="8336897" cy="3170099"/>
          </a:xfrm>
          <a:prstGeom prst="rect">
            <a:avLst/>
          </a:prstGeom>
          <a:noFill/>
        </p:spPr>
        <p:txBody>
          <a:bodyPr wrap="square">
            <a:spAutoFit/>
          </a:bodyPr>
          <a:lstStyle/>
          <a:p>
            <a:pPr algn="ctr"/>
            <a:r>
              <a:rPr lang="en-US" sz="3600" b="1" dirty="0">
                <a:gradFill>
                  <a:gsLst>
                    <a:gs pos="0">
                      <a:srgbClr val="EE7723"/>
                    </a:gs>
                    <a:gs pos="100000">
                      <a:srgbClr val="F4B824"/>
                    </a:gs>
                  </a:gsLst>
                  <a:lin ang="5400000" scaled="1"/>
                </a:gradFill>
              </a:rPr>
              <a:t>Our Vision</a:t>
            </a:r>
          </a:p>
          <a:p>
            <a:pPr algn="ctr"/>
            <a:endParaRPr lang="en-US" sz="3600" dirty="0">
              <a:gradFill>
                <a:gsLst>
                  <a:gs pos="0">
                    <a:srgbClr val="EE7723"/>
                  </a:gs>
                  <a:gs pos="100000">
                    <a:srgbClr val="F4B824"/>
                  </a:gs>
                </a:gsLst>
                <a:lin ang="5400000" scaled="1"/>
              </a:gradFill>
            </a:endParaRPr>
          </a:p>
          <a:p>
            <a:pPr algn="ctr"/>
            <a:r>
              <a:rPr lang="en-US" sz="3200" dirty="0">
                <a:latin typeface="+mj-lt"/>
                <a:cs typeface="Apple Chancery" panose="03020702040506060504" pitchFamily="66" charset="-79"/>
              </a:rPr>
              <a:t>Transform every rare disease diagnosis—from the first incomprehensible lab result to lasting remission—into a guided path of </a:t>
            </a:r>
            <a:r>
              <a:rPr lang="en-US" sz="3200" b="1" dirty="0">
                <a:gradFill>
                  <a:gsLst>
                    <a:gs pos="0">
                      <a:srgbClr val="EE7723"/>
                    </a:gs>
                    <a:gs pos="100000">
                      <a:srgbClr val="F4B824"/>
                    </a:gs>
                  </a:gsLst>
                  <a:lin ang="5400000" scaled="1"/>
                </a:gradFill>
                <a:latin typeface="+mj-lt"/>
                <a:cs typeface="APPLE CHANCERY" panose="03020702040506060504" pitchFamily="66" charset="-79"/>
              </a:rPr>
              <a:t>clarity</a:t>
            </a:r>
            <a:r>
              <a:rPr lang="en-US" sz="3200" b="1" dirty="0">
                <a:latin typeface="+mj-lt"/>
                <a:cs typeface="APPLE CHANCERY" panose="03020702040506060504" pitchFamily="66" charset="-79"/>
              </a:rPr>
              <a:t>, </a:t>
            </a:r>
            <a:r>
              <a:rPr lang="en-US" sz="3200" b="1" dirty="0">
                <a:gradFill>
                  <a:gsLst>
                    <a:gs pos="0">
                      <a:srgbClr val="EE7723"/>
                    </a:gs>
                    <a:gs pos="100000">
                      <a:srgbClr val="F4B824"/>
                    </a:gs>
                  </a:gsLst>
                  <a:lin ang="5400000" scaled="1"/>
                </a:gradFill>
                <a:latin typeface="+mj-lt"/>
                <a:cs typeface="APPLE CHANCERY" panose="03020702040506060504" pitchFamily="66" charset="-79"/>
              </a:rPr>
              <a:t>compassion</a:t>
            </a:r>
            <a:r>
              <a:rPr lang="en-US" sz="3200" b="1" dirty="0">
                <a:latin typeface="+mj-lt"/>
                <a:cs typeface="APPLE CHANCERY" panose="03020702040506060504" pitchFamily="66" charset="-79"/>
              </a:rPr>
              <a:t>, and </a:t>
            </a:r>
            <a:r>
              <a:rPr lang="en-US" sz="3200" b="1" dirty="0">
                <a:gradFill>
                  <a:gsLst>
                    <a:gs pos="0">
                      <a:srgbClr val="EE7723"/>
                    </a:gs>
                    <a:gs pos="100000">
                      <a:srgbClr val="F4B824"/>
                    </a:gs>
                  </a:gsLst>
                  <a:lin ang="5400000" scaled="1"/>
                </a:gradFill>
                <a:latin typeface="+mj-lt"/>
                <a:cs typeface="APPLE CHANCERY" panose="03020702040506060504" pitchFamily="66" charset="-79"/>
              </a:rPr>
              <a:t>choice</a:t>
            </a:r>
            <a:r>
              <a:rPr lang="en-US" sz="3200" b="1" dirty="0">
                <a:latin typeface="+mj-lt"/>
                <a:cs typeface="APPLE CHANCERY" panose="03020702040506060504" pitchFamily="66" charset="-79"/>
              </a:rPr>
              <a:t>.</a:t>
            </a:r>
            <a:endParaRPr lang="en-US" sz="3200" dirty="0">
              <a:latin typeface="+mj-lt"/>
              <a:cs typeface="Apple Chancery" panose="03020702040506060504" pitchFamily="66" charset="-79"/>
            </a:endParaRPr>
          </a:p>
        </p:txBody>
      </p:sp>
    </p:spTree>
    <p:extLst>
      <p:ext uri="{BB962C8B-B14F-4D97-AF65-F5344CB8AC3E}">
        <p14:creationId xmlns:p14="http://schemas.microsoft.com/office/powerpoint/2010/main" val="868670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179570" cy="3377354"/>
          </a:xfrm>
        </p:spPr>
        <p:txBody>
          <a:bodyPr/>
          <a:lstStyle/>
          <a:p>
            <a:r>
              <a:rPr lang="en-US" dirty="0"/>
              <a:t>THE MARKET</a:t>
            </a:r>
          </a:p>
        </p:txBody>
      </p:sp>
    </p:spTree>
    <p:extLst>
      <p:ext uri="{BB962C8B-B14F-4D97-AF65-F5344CB8AC3E}">
        <p14:creationId xmlns:p14="http://schemas.microsoft.com/office/powerpoint/2010/main" val="60879611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2A4B1C996C83F4580E3A6CABF32C175" ma:contentTypeVersion="3" ma:contentTypeDescription="Create a new document." ma:contentTypeScope="" ma:versionID="b4dbeb2836abac7b0b414694ea151da1">
  <xsd:schema xmlns:xsd="http://www.w3.org/2001/XMLSchema" xmlns:xs="http://www.w3.org/2001/XMLSchema" xmlns:p="http://schemas.microsoft.com/office/2006/metadata/properties" xmlns:ns2="5d373886-713a-4138-acdd-d2b3cb78b9d9" targetNamespace="http://schemas.microsoft.com/office/2006/metadata/properties" ma:root="true" ma:fieldsID="cf8ee9e6455436f523adbd76825bba53" ns2:_="">
    <xsd:import namespace="5d373886-713a-4138-acdd-d2b3cb78b9d9"/>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373886-713a-4138-acdd-d2b3cb78b9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F30A92CC-8327-4435-802D-676093F68385}">
  <ds:schemaRefs>
    <ds:schemaRef ds:uri="http://schemas.microsoft.com/office/2006/metadata/contentType"/>
    <ds:schemaRef ds:uri="http://schemas.microsoft.com/office/2006/metadata/properties/metaAttributes"/>
    <ds:schemaRef ds:uri="http://www.w3.org/2000/xmlns/"/>
    <ds:schemaRef ds:uri="http://www.w3.org/2001/XMLSchema"/>
    <ds:schemaRef ds:uri="5d373886-713a-4138-acdd-d2b3cb78b9d9"/>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{9AFF0DA4-0663-4707-B7FB-D35E69E3DCBC}TF7521aafa-c748-4c40-a498-ba511be234dc5b1b6097_win32-5039330bb2f3</Template>
  <TotalTime>3104</TotalTime>
  <Words>2826</Words>
  <Application>Microsoft Macintosh PowerPoint</Application>
  <PresentationFormat>Widescreen</PresentationFormat>
  <Paragraphs>480</Paragraphs>
  <Slides>39</Slides>
  <Notes>29</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Aptos</vt:lpstr>
      <vt:lpstr>Arial</vt:lpstr>
      <vt:lpstr>Calibri</vt:lpstr>
      <vt:lpstr>Courier New</vt:lpstr>
      <vt:lpstr>Segoe UI</vt:lpstr>
      <vt:lpstr>Symbol</vt:lpstr>
      <vt:lpstr>Tenorite</vt:lpstr>
      <vt:lpstr>Custom</vt:lpstr>
      <vt:lpstr>Transforming Rare Disease Journeys  Friends &amp; Family Funding Presentation</vt:lpstr>
      <vt:lpstr>AGENDA</vt:lpstr>
      <vt:lpstr>The team</vt:lpstr>
      <vt:lpstr>Our Story</vt:lpstr>
      <vt:lpstr>Andrew’s journey</vt:lpstr>
      <vt:lpstr>From Personal Crisis to Global Solution </vt:lpstr>
      <vt:lpstr>Five Critical Gaps Every Rare Disease Patient Faces</vt:lpstr>
      <vt:lpstr>PowerPoint Presentation</vt:lpstr>
      <vt:lpstr>THE MARKET</vt:lpstr>
      <vt:lpstr>A $12B Market Crying for Innovation</vt:lpstr>
      <vt:lpstr>Competitive Landscape gap</vt:lpstr>
      <vt:lpstr>A NEED EXISTS</vt:lpstr>
      <vt:lpstr>Radiant Compass</vt:lpstr>
      <vt:lpstr>THE SOLUTION:  RADIANT COMPASS</vt:lpstr>
      <vt:lpstr>THE SOLUTION:  RADIANT COMPASS</vt:lpstr>
      <vt:lpstr>THE SOLUTION:  RADIANT COMPASS</vt:lpstr>
      <vt:lpstr>THE SOLUTION:  RADIANT COMPASS</vt:lpstr>
      <vt:lpstr>Core Value Propositions</vt:lpstr>
      <vt:lpstr>Core Value Propositions</vt:lpstr>
      <vt:lpstr>Go-to-market strategy</vt:lpstr>
      <vt:lpstr>PowerPoint Presentation</vt:lpstr>
      <vt:lpstr>OUR PLAN</vt:lpstr>
      <vt:lpstr>Roadmap to Success</vt:lpstr>
      <vt:lpstr>Growth Phase (Months 10-18)</vt:lpstr>
      <vt:lpstr>Series A Preparation (Months 16-24)</vt:lpstr>
      <vt:lpstr>Long-term Vision (Years 2-5)</vt:lpstr>
      <vt:lpstr>THE ASK</vt:lpstr>
      <vt:lpstr>Our Ask: $2M Friends &amp; Family Round</vt:lpstr>
      <vt:lpstr>Why Invest Now?</vt:lpstr>
      <vt:lpstr>The Right People for This Mission</vt:lpstr>
      <vt:lpstr>THANK YOU</vt:lpstr>
      <vt:lpstr>Overcoming nervousness</vt:lpstr>
      <vt:lpstr>Engaging the audience</vt:lpstr>
      <vt:lpstr>Selecting Visual Aids</vt:lpstr>
      <vt:lpstr>Effective delivery techniques</vt:lpstr>
      <vt:lpstr>Navigating Q&amp;A Sessions</vt:lpstr>
      <vt:lpstr>Dynamic  delivery</vt:lpstr>
      <vt:lpstr>Final tips &amp; takeaways</vt:lpstr>
      <vt:lpstr>Speaking engagement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Summer 2025</dc:title>
  <dc:creator>Rob Koch</dc:creator>
  <cp:lastModifiedBy>Connor Fegley</cp:lastModifiedBy>
  <cp:revision>3</cp:revision>
  <dcterms:created xsi:type="dcterms:W3CDTF">2025-07-29T14:42:24Z</dcterms:created>
  <dcterms:modified xsi:type="dcterms:W3CDTF">2025-08-06T13:31:45Z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0x01010032A4B1C996C83F4580E3A6CABF32C175</vt:lpwstr>
  </property>
  <property fmtid="{D5CDD505-2E9C-101B-9397-08002B2CF9AE}" pid="3" name="MediaServiceImageTags">
    <vt:lpwstr/>
  </property>
</Properties>
</file>